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8" r:id="rId2"/>
  </p:sldMasterIdLst>
  <p:notesMasterIdLst>
    <p:notesMasterId r:id="rId41"/>
  </p:notesMasterIdLst>
  <p:handoutMasterIdLst>
    <p:handoutMasterId r:id="rId42"/>
  </p:handoutMasterIdLst>
  <p:sldIdLst>
    <p:sldId id="298" r:id="rId3"/>
    <p:sldId id="259" r:id="rId4"/>
    <p:sldId id="260" r:id="rId5"/>
    <p:sldId id="261" r:id="rId6"/>
    <p:sldId id="289" r:id="rId7"/>
    <p:sldId id="300" r:id="rId8"/>
    <p:sldId id="301" r:id="rId9"/>
    <p:sldId id="304" r:id="rId10"/>
    <p:sldId id="305" r:id="rId11"/>
    <p:sldId id="306" r:id="rId12"/>
    <p:sldId id="312" r:id="rId13"/>
    <p:sldId id="308" r:id="rId14"/>
    <p:sldId id="277" r:id="rId15"/>
    <p:sldId id="290" r:id="rId16"/>
    <p:sldId id="278" r:id="rId17"/>
    <p:sldId id="279" r:id="rId18"/>
    <p:sldId id="309" r:id="rId19"/>
    <p:sldId id="311" r:id="rId20"/>
    <p:sldId id="291" r:id="rId21"/>
    <p:sldId id="313" r:id="rId22"/>
    <p:sldId id="262" r:id="rId23"/>
    <p:sldId id="272" r:id="rId24"/>
    <p:sldId id="263" r:id="rId25"/>
    <p:sldId id="264" r:id="rId26"/>
    <p:sldId id="303" r:id="rId27"/>
    <p:sldId id="274" r:id="rId28"/>
    <p:sldId id="275" r:id="rId29"/>
    <p:sldId id="282" r:id="rId30"/>
    <p:sldId id="283" r:id="rId31"/>
    <p:sldId id="293" r:id="rId32"/>
    <p:sldId id="281" r:id="rId33"/>
    <p:sldId id="284" r:id="rId34"/>
    <p:sldId id="294" r:id="rId35"/>
    <p:sldId id="295" r:id="rId36"/>
    <p:sldId id="286" r:id="rId37"/>
    <p:sldId id="287" r:id="rId38"/>
    <p:sldId id="296" r:id="rId39"/>
    <p:sldId id="297" r:id="rId40"/>
  </p:sldIdLst>
  <p:sldSz cx="9144000" cy="6858000" type="screen4x3"/>
  <p:notesSz cx="6888163" cy="100203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8" autoAdjust="0"/>
    <p:restoredTop sz="91839" autoAdjust="0"/>
  </p:normalViewPr>
  <p:slideViewPr>
    <p:cSldViewPr>
      <p:cViewPr varScale="1">
        <p:scale>
          <a:sx n="52" d="100"/>
          <a:sy n="52" d="100"/>
        </p:scale>
        <p:origin x="-1114"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157"/>
        <p:guide pos="217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Aviation%20Management\Bachelor%20Thesis%20-%20Airport%20Density\Praxis\Analysis_new.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Aviation%20Management\Bachelor%20Thesis%20-%20Airport%20Density\Praxis\Analysis_new.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Documents%20and%20Settings\nils.kuesgen\My%20Documents\FH%20BH%20FAECHER\WS%202009%205\Airport%20Marketing\Airport%20Marketing\Aviaton%20revenue%20spli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chart>
    <c:title>
      <c:tx>
        <c:rich>
          <a:bodyPr/>
          <a:lstStyle/>
          <a:p>
            <a:pPr>
              <a:defRPr/>
            </a:pPr>
            <a:r>
              <a:rPr lang="en-US"/>
              <a:t>Airport Density - Area</a:t>
            </a:r>
          </a:p>
        </c:rich>
      </c:tx>
      <c:layout/>
    </c:title>
    <c:view3D>
      <c:rAngAx val="1"/>
    </c:view3D>
    <c:plotArea>
      <c:layout/>
      <c:bar3DChart>
        <c:barDir val="bar"/>
        <c:grouping val="clustered"/>
        <c:ser>
          <c:idx val="1"/>
          <c:order val="0"/>
          <c:spPr>
            <a:solidFill>
              <a:srgbClr val="C00000"/>
            </a:solidFill>
          </c:spPr>
          <c:dPt>
            <c:idx val="6"/>
            <c:spPr>
              <a:solidFill>
                <a:srgbClr val="FFC000"/>
              </a:solidFill>
            </c:spPr>
          </c:dPt>
          <c:dPt>
            <c:idx val="10"/>
            <c:spPr>
              <a:solidFill>
                <a:srgbClr val="FFC000"/>
              </a:solidFill>
            </c:spPr>
          </c:dPt>
          <c:dPt>
            <c:idx val="11"/>
            <c:spPr>
              <a:solidFill>
                <a:srgbClr val="FFC000"/>
              </a:solidFill>
            </c:spPr>
          </c:dPt>
          <c:dPt>
            <c:idx val="14"/>
            <c:spPr>
              <a:solidFill>
                <a:schemeClr val="accent1"/>
              </a:solidFill>
            </c:spPr>
          </c:dPt>
          <c:dPt>
            <c:idx val="22"/>
            <c:spPr>
              <a:solidFill>
                <a:schemeClr val="tx1"/>
              </a:solidFill>
            </c:spPr>
          </c:dPt>
          <c:dPt>
            <c:idx val="23"/>
            <c:spPr>
              <a:solidFill>
                <a:srgbClr val="FFC000"/>
              </a:solidFill>
            </c:spPr>
          </c:dPt>
          <c:dPt>
            <c:idx val="25"/>
            <c:spPr>
              <a:solidFill>
                <a:schemeClr val="tx1"/>
              </a:solidFill>
            </c:spPr>
          </c:dPt>
          <c:cat>
            <c:strRef>
              <c:f>'Area Density Rank'!$B$69:$B$98</c:f>
              <c:strCache>
                <c:ptCount val="30"/>
                <c:pt idx="0">
                  <c:v>Latvia</c:v>
                </c:pt>
                <c:pt idx="1">
                  <c:v>Bulgaria</c:v>
                </c:pt>
                <c:pt idx="2">
                  <c:v>Hungary</c:v>
                </c:pt>
                <c:pt idx="3">
                  <c:v>Poland</c:v>
                </c:pt>
                <c:pt idx="4">
                  <c:v>Lithuania</c:v>
                </c:pt>
                <c:pt idx="5">
                  <c:v>Czech Republic</c:v>
                </c:pt>
                <c:pt idx="6">
                  <c:v>Turkey</c:v>
                </c:pt>
                <c:pt idx="7">
                  <c:v>Finland</c:v>
                </c:pt>
                <c:pt idx="8">
                  <c:v>Romania</c:v>
                </c:pt>
                <c:pt idx="9">
                  <c:v>Austria</c:v>
                </c:pt>
                <c:pt idx="10">
                  <c:v>Iceland</c:v>
                </c:pt>
                <c:pt idx="11">
                  <c:v>Macedonia</c:v>
                </c:pt>
                <c:pt idx="12">
                  <c:v>France</c:v>
                </c:pt>
                <c:pt idx="13">
                  <c:v>Spain</c:v>
                </c:pt>
                <c:pt idx="14">
                  <c:v>Germany</c:v>
                </c:pt>
                <c:pt idx="15">
                  <c:v>Estonia</c:v>
                </c:pt>
                <c:pt idx="16">
                  <c:v>Sweden</c:v>
                </c:pt>
                <c:pt idx="17">
                  <c:v>Portugal</c:v>
                </c:pt>
                <c:pt idx="18">
                  <c:v>Slovenia</c:v>
                </c:pt>
                <c:pt idx="19">
                  <c:v>Slovakia</c:v>
                </c:pt>
                <c:pt idx="20">
                  <c:v>Ireland</c:v>
                </c:pt>
                <c:pt idx="21">
                  <c:v>Netherlands</c:v>
                </c:pt>
                <c:pt idx="22">
                  <c:v>Switzerland</c:v>
                </c:pt>
                <c:pt idx="23">
                  <c:v>Croatia</c:v>
                </c:pt>
                <c:pt idx="24">
                  <c:v>Belgium</c:v>
                </c:pt>
                <c:pt idx="25">
                  <c:v>Norway</c:v>
                </c:pt>
                <c:pt idx="26">
                  <c:v>Italy</c:v>
                </c:pt>
                <c:pt idx="27">
                  <c:v>Denmark</c:v>
                </c:pt>
                <c:pt idx="28">
                  <c:v>UK</c:v>
                </c:pt>
                <c:pt idx="29">
                  <c:v>Greece</c:v>
                </c:pt>
              </c:strCache>
            </c:strRef>
          </c:cat>
          <c:val>
            <c:numRef>
              <c:f>'Area Density Rank'!$D$69:$D$98</c:f>
              <c:numCache>
                <c:formatCode>#,##0.000</c:formatCode>
                <c:ptCount val="30"/>
                <c:pt idx="0">
                  <c:v>0.15482512502128845</c:v>
                </c:pt>
                <c:pt idx="1">
                  <c:v>0.27028488026379827</c:v>
                </c:pt>
                <c:pt idx="2">
                  <c:v>0.32245582355217361</c:v>
                </c:pt>
                <c:pt idx="3">
                  <c:v>0.35179961493933054</c:v>
                </c:pt>
                <c:pt idx="4">
                  <c:v>0.45941103505306197</c:v>
                </c:pt>
                <c:pt idx="5">
                  <c:v>0.50720227226617975</c:v>
                </c:pt>
                <c:pt idx="6">
                  <c:v>0.51048927844892933</c:v>
                </c:pt>
                <c:pt idx="7">
                  <c:v>0.65007209890551543</c:v>
                </c:pt>
                <c:pt idx="8">
                  <c:v>0.67116627725040012</c:v>
                </c:pt>
                <c:pt idx="9">
                  <c:v>0.7153843402367922</c:v>
                </c:pt>
                <c:pt idx="10">
                  <c:v>0.77575757575757609</c:v>
                </c:pt>
                <c:pt idx="11">
                  <c:v>0.77781666861120824</c:v>
                </c:pt>
                <c:pt idx="12">
                  <c:v>0.81500437879625287</c:v>
                </c:pt>
                <c:pt idx="13">
                  <c:v>0.85208413835468544</c:v>
                </c:pt>
                <c:pt idx="14">
                  <c:v>0.86807522045400365</c:v>
                </c:pt>
                <c:pt idx="15">
                  <c:v>0.88442744378358074</c:v>
                </c:pt>
                <c:pt idx="16">
                  <c:v>0.93340800597381124</c:v>
                </c:pt>
                <c:pt idx="17">
                  <c:v>0.97460609670258302</c:v>
                </c:pt>
                <c:pt idx="18">
                  <c:v>0.98653381344645596</c:v>
                </c:pt>
                <c:pt idx="19">
                  <c:v>1.0196798205363515</c:v>
                </c:pt>
                <c:pt idx="20">
                  <c:v>1.1398934199652333</c:v>
                </c:pt>
                <c:pt idx="21">
                  <c:v>1.2040649231806579</c:v>
                </c:pt>
                <c:pt idx="22">
                  <c:v>1.2110936175366342</c:v>
                </c:pt>
                <c:pt idx="23">
                  <c:v>1.2380177567118256</c:v>
                </c:pt>
                <c:pt idx="24">
                  <c:v>1.3102725366876322</c:v>
                </c:pt>
                <c:pt idx="25">
                  <c:v>1.3238088316219001</c:v>
                </c:pt>
                <c:pt idx="26">
                  <c:v>1.3937837245883369</c:v>
                </c:pt>
                <c:pt idx="27">
                  <c:v>1.856406924397829</c:v>
                </c:pt>
                <c:pt idx="28">
                  <c:v>1.970362464595051</c:v>
                </c:pt>
                <c:pt idx="29">
                  <c:v>2.8039437089354884</c:v>
                </c:pt>
              </c:numCache>
            </c:numRef>
          </c:val>
        </c:ser>
        <c:shape val="box"/>
        <c:axId val="157877376"/>
        <c:axId val="160843264"/>
        <c:axId val="0"/>
      </c:bar3DChart>
      <c:catAx>
        <c:axId val="157877376"/>
        <c:scaling>
          <c:orientation val="minMax"/>
        </c:scaling>
        <c:axPos val="l"/>
        <c:tickLblPos val="nextTo"/>
        <c:txPr>
          <a:bodyPr/>
          <a:lstStyle/>
          <a:p>
            <a:pPr>
              <a:defRPr sz="800"/>
            </a:pPr>
            <a:endParaRPr lang="de-DE"/>
          </a:p>
        </c:txPr>
        <c:crossAx val="160843264"/>
        <c:crosses val="autoZero"/>
        <c:auto val="1"/>
        <c:lblAlgn val="ctr"/>
        <c:lblOffset val="100"/>
      </c:catAx>
      <c:valAx>
        <c:axId val="160843264"/>
        <c:scaling>
          <c:orientation val="minMax"/>
        </c:scaling>
        <c:axPos val="b"/>
        <c:majorGridlines/>
        <c:title>
          <c:tx>
            <c:rich>
              <a:bodyPr/>
              <a:lstStyle/>
              <a:p>
                <a:pPr>
                  <a:defRPr/>
                </a:pPr>
                <a:r>
                  <a:rPr lang="en-US"/>
                  <a:t>Airports per 10.000km²</a:t>
                </a:r>
              </a:p>
            </c:rich>
          </c:tx>
          <c:layout/>
        </c:title>
        <c:numFmt formatCode="#,##0.000" sourceLinked="1"/>
        <c:tickLblPos val="nextTo"/>
        <c:crossAx val="157877376"/>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de-DE"/>
  <c:chart>
    <c:title>
      <c:tx>
        <c:rich>
          <a:bodyPr/>
          <a:lstStyle/>
          <a:p>
            <a:pPr>
              <a:defRPr/>
            </a:pPr>
            <a:r>
              <a:rPr lang="en-US"/>
              <a:t>Airport Density - Population</a:t>
            </a:r>
          </a:p>
        </c:rich>
      </c:tx>
      <c:layout/>
    </c:title>
    <c:view3D>
      <c:rAngAx val="1"/>
    </c:view3D>
    <c:plotArea>
      <c:layout/>
      <c:bar3DChart>
        <c:barDir val="bar"/>
        <c:grouping val="clustered"/>
        <c:ser>
          <c:idx val="1"/>
          <c:order val="0"/>
          <c:spPr>
            <a:solidFill>
              <a:srgbClr val="C00000"/>
            </a:solidFill>
          </c:spPr>
          <c:dPt>
            <c:idx val="4"/>
            <c:spPr>
              <a:solidFill>
                <a:schemeClr val="accent1"/>
              </a:solidFill>
            </c:spPr>
          </c:dPt>
          <c:dPt>
            <c:idx val="8"/>
            <c:spPr>
              <a:solidFill>
                <a:srgbClr val="FFC000"/>
              </a:solidFill>
            </c:spPr>
          </c:dPt>
          <c:dPt>
            <c:idx val="9"/>
            <c:spPr>
              <a:solidFill>
                <a:schemeClr val="tx1"/>
              </a:solidFill>
            </c:spPr>
          </c:dPt>
          <c:dPt>
            <c:idx val="19"/>
            <c:spPr>
              <a:solidFill>
                <a:srgbClr val="FFC000"/>
              </a:solidFill>
            </c:spPr>
          </c:dPt>
          <c:dPt>
            <c:idx val="21"/>
            <c:spPr>
              <a:solidFill>
                <a:srgbClr val="FFC000"/>
              </a:solidFill>
            </c:spPr>
          </c:dPt>
          <c:cat>
            <c:strRef>
              <c:f>'Population Density Rank'!$B$46:$B$76</c:f>
              <c:strCache>
                <c:ptCount val="31"/>
                <c:pt idx="0">
                  <c:v>Poland</c:v>
                </c:pt>
                <c:pt idx="1">
                  <c:v>Hungary</c:v>
                </c:pt>
                <c:pt idx="2">
                  <c:v>Netherlands</c:v>
                </c:pt>
                <c:pt idx="3">
                  <c:v>Belgium</c:v>
                </c:pt>
                <c:pt idx="4">
                  <c:v>Germany</c:v>
                </c:pt>
                <c:pt idx="5">
                  <c:v>Czech Republic</c:v>
                </c:pt>
                <c:pt idx="6">
                  <c:v>Bulgaria</c:v>
                </c:pt>
                <c:pt idx="7">
                  <c:v>Latvia</c:v>
                </c:pt>
                <c:pt idx="8">
                  <c:v>Turkey</c:v>
                </c:pt>
                <c:pt idx="9">
                  <c:v>Switzerland</c:v>
                </c:pt>
                <c:pt idx="10">
                  <c:v>Italy</c:v>
                </c:pt>
                <c:pt idx="11">
                  <c:v>Austria</c:v>
                </c:pt>
                <c:pt idx="12">
                  <c:v>Romania</c:v>
                </c:pt>
                <c:pt idx="13">
                  <c:v>UK</c:v>
                </c:pt>
                <c:pt idx="14">
                  <c:v>France</c:v>
                </c:pt>
                <c:pt idx="15">
                  <c:v>Portugal</c:v>
                </c:pt>
                <c:pt idx="16">
                  <c:v>Lithuania</c:v>
                </c:pt>
                <c:pt idx="17">
                  <c:v>Spain</c:v>
                </c:pt>
                <c:pt idx="18">
                  <c:v>Slovakia</c:v>
                </c:pt>
                <c:pt idx="19">
                  <c:v>Macedonia</c:v>
                </c:pt>
                <c:pt idx="20">
                  <c:v>Slovenia</c:v>
                </c:pt>
                <c:pt idx="21">
                  <c:v>Croatia</c:v>
                </c:pt>
                <c:pt idx="22">
                  <c:v>Denmark</c:v>
                </c:pt>
                <c:pt idx="23">
                  <c:v>Ireland</c:v>
                </c:pt>
                <c:pt idx="24">
                  <c:v>Luxembourg</c:v>
                </c:pt>
                <c:pt idx="25">
                  <c:v>Malta</c:v>
                </c:pt>
                <c:pt idx="26">
                  <c:v>Cyprus</c:v>
                </c:pt>
                <c:pt idx="27">
                  <c:v>Estonia</c:v>
                </c:pt>
                <c:pt idx="28">
                  <c:v>Greece</c:v>
                </c:pt>
                <c:pt idx="29">
                  <c:v>Finland</c:v>
                </c:pt>
                <c:pt idx="30">
                  <c:v>Sweden</c:v>
                </c:pt>
              </c:strCache>
            </c:strRef>
          </c:cat>
          <c:val>
            <c:numRef>
              <c:f>'Population Density Rank'!$D$46:$D$76</c:f>
              <c:numCache>
                <c:formatCode>#,##0.00</c:formatCode>
                <c:ptCount val="31"/>
                <c:pt idx="0">
                  <c:v>0.28820460556723787</c:v>
                </c:pt>
                <c:pt idx="1">
                  <c:v>0.29985007496251898</c:v>
                </c:pt>
                <c:pt idx="2">
                  <c:v>0.30113011723959082</c:v>
                </c:pt>
                <c:pt idx="3">
                  <c:v>0.36942904464078985</c:v>
                </c:pt>
                <c:pt idx="4">
                  <c:v>0.37881102217877438</c:v>
                </c:pt>
                <c:pt idx="5">
                  <c:v>0.38090895733124569</c:v>
                </c:pt>
                <c:pt idx="6">
                  <c:v>0.39439688237152465</c:v>
                </c:pt>
                <c:pt idx="7">
                  <c:v>0.44527562561225398</c:v>
                </c:pt>
                <c:pt idx="8">
                  <c:v>0.55125794858836052</c:v>
                </c:pt>
                <c:pt idx="9">
                  <c:v>0.64243405414434251</c:v>
                </c:pt>
                <c:pt idx="10">
                  <c:v>0.69605190081167612</c:v>
                </c:pt>
                <c:pt idx="11">
                  <c:v>0.7156672929550667</c:v>
                </c:pt>
                <c:pt idx="12">
                  <c:v>0.74423395440897266</c:v>
                </c:pt>
                <c:pt idx="13">
                  <c:v>0.77367309101161463</c:v>
                </c:pt>
                <c:pt idx="14">
                  <c:v>0.84036985196686431</c:v>
                </c:pt>
                <c:pt idx="15">
                  <c:v>0.84765118212021151</c:v>
                </c:pt>
                <c:pt idx="16">
                  <c:v>0.90117152297987424</c:v>
                </c:pt>
                <c:pt idx="17">
                  <c:v>0.91583806040663351</c:v>
                </c:pt>
                <c:pt idx="18">
                  <c:v>0.91652190203224049</c:v>
                </c:pt>
                <c:pt idx="19">
                  <c:v>0.96940462076406542</c:v>
                </c:pt>
                <c:pt idx="20">
                  <c:v>0.99028824319894759</c:v>
                </c:pt>
                <c:pt idx="21">
                  <c:v>1.5592252788730097</c:v>
                </c:pt>
                <c:pt idx="22">
                  <c:v>1.643598157782135</c:v>
                </c:pt>
                <c:pt idx="23">
                  <c:v>1.8868600949845371</c:v>
                </c:pt>
                <c:pt idx="24">
                  <c:v>2.027163997567405</c:v>
                </c:pt>
                <c:pt idx="25">
                  <c:v>2.4373004460259815</c:v>
                </c:pt>
                <c:pt idx="26">
                  <c:v>2.5683832027738558</c:v>
                </c:pt>
                <c:pt idx="27">
                  <c:v>2.9806259314456027</c:v>
                </c:pt>
                <c:pt idx="28">
                  <c:v>3.2858507182958481</c:v>
                </c:pt>
                <c:pt idx="29">
                  <c:v>4.2471042471042439</c:v>
                </c:pt>
                <c:pt idx="30">
                  <c:v>4.4898359734637863</c:v>
                </c:pt>
              </c:numCache>
            </c:numRef>
          </c:val>
        </c:ser>
        <c:shape val="box"/>
        <c:axId val="160841728"/>
        <c:axId val="161691136"/>
        <c:axId val="0"/>
      </c:bar3DChart>
      <c:catAx>
        <c:axId val="160841728"/>
        <c:scaling>
          <c:orientation val="minMax"/>
        </c:scaling>
        <c:axPos val="l"/>
        <c:tickLblPos val="nextTo"/>
        <c:txPr>
          <a:bodyPr/>
          <a:lstStyle/>
          <a:p>
            <a:pPr>
              <a:defRPr sz="800"/>
            </a:pPr>
            <a:endParaRPr lang="de-DE"/>
          </a:p>
        </c:txPr>
        <c:crossAx val="161691136"/>
        <c:crosses val="autoZero"/>
        <c:auto val="1"/>
        <c:lblAlgn val="ctr"/>
        <c:lblOffset val="100"/>
      </c:catAx>
      <c:valAx>
        <c:axId val="161691136"/>
        <c:scaling>
          <c:orientation val="minMax"/>
        </c:scaling>
        <c:axPos val="b"/>
        <c:majorGridlines/>
        <c:title>
          <c:tx>
            <c:rich>
              <a:bodyPr/>
              <a:lstStyle/>
              <a:p>
                <a:pPr>
                  <a:defRPr/>
                </a:pPr>
                <a:r>
                  <a:rPr lang="en-US"/>
                  <a:t>Airports per</a:t>
                </a:r>
                <a:r>
                  <a:rPr lang="en-US" baseline="0"/>
                  <a:t> 1 Mio Inhabitants</a:t>
                </a:r>
                <a:endParaRPr lang="en-US"/>
              </a:p>
            </c:rich>
          </c:tx>
          <c:layout/>
        </c:title>
        <c:numFmt formatCode="#,##0.00" sourceLinked="1"/>
        <c:tickLblPos val="nextTo"/>
        <c:crossAx val="160841728"/>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de-DE"/>
  <c:chart>
    <c:plotArea>
      <c:layout/>
      <c:pieChart>
        <c:varyColors val="1"/>
        <c:ser>
          <c:idx val="0"/>
          <c:order val="0"/>
          <c:spPr>
            <a:ln>
              <a:solidFill>
                <a:schemeClr val="tx1"/>
              </a:solidFill>
            </a:ln>
            <a:scene3d>
              <a:camera prst="orthographicFront"/>
              <a:lightRig rig="balanced" dir="t"/>
            </a:scene3d>
            <a:sp3d prstMaterial="dkEdge">
              <a:bevelT prst="angle"/>
            </a:sp3d>
          </c:spPr>
          <c:explosion val="4"/>
          <c:dLbls>
            <c:dLbl>
              <c:idx val="0"/>
              <c:layout>
                <c:manualLayout>
                  <c:x val="-0.19933619575297612"/>
                  <c:y val="6.9259677709661183E-2"/>
                </c:manualLayout>
              </c:layout>
              <c:tx>
                <c:rich>
                  <a:bodyPr/>
                  <a:lstStyle/>
                  <a:p>
                    <a:r>
                      <a:rPr lang="en-US" sz="2000" b="1" dirty="0">
                        <a:solidFill>
                          <a:schemeClr val="bg1"/>
                        </a:solidFill>
                      </a:rPr>
                      <a:t>47%</a:t>
                    </a:r>
                  </a:p>
                </c:rich>
              </c:tx>
              <c:showVal val="1"/>
            </c:dLbl>
            <c:dLbl>
              <c:idx val="2"/>
              <c:layout>
                <c:manualLayout>
                  <c:x val="0.15373996066928391"/>
                  <c:y val="-3.4223235177398482E-2"/>
                </c:manualLayout>
              </c:layout>
              <c:tx>
                <c:rich>
                  <a:bodyPr/>
                  <a:lstStyle/>
                  <a:p>
                    <a:r>
                      <a:rPr lang="en-US" sz="1800" b="1" dirty="0">
                        <a:solidFill>
                          <a:schemeClr val="bg1"/>
                        </a:solidFill>
                      </a:rPr>
                      <a:t>53%</a:t>
                    </a:r>
                  </a:p>
                </c:rich>
              </c:tx>
              <c:showVal val="1"/>
            </c:dLbl>
            <c:txPr>
              <a:bodyPr/>
              <a:lstStyle/>
              <a:p>
                <a:pPr>
                  <a:defRPr>
                    <a:solidFill>
                      <a:schemeClr val="bg1"/>
                    </a:solidFill>
                  </a:defRPr>
                </a:pPr>
                <a:endParaRPr lang="de-DE"/>
              </a:p>
            </c:txPr>
            <c:showVal val="1"/>
            <c:showLeaderLines val="1"/>
          </c:dLbls>
          <c:cat>
            <c:strRef>
              <c:f>Sheet1!$G$6:$I$6</c:f>
              <c:strCache>
                <c:ptCount val="3"/>
                <c:pt idx="0">
                  <c:v>Non-Aviation</c:v>
                </c:pt>
                <c:pt idx="2">
                  <c:v>Aviation</c:v>
                </c:pt>
              </c:strCache>
            </c:strRef>
          </c:cat>
          <c:val>
            <c:numRef>
              <c:f>Sheet1!$G$7:$I$7</c:f>
              <c:numCache>
                <c:formatCode>General</c:formatCode>
                <c:ptCount val="3"/>
                <c:pt idx="0" formatCode="0.0%">
                  <c:v>0.47000000000000008</c:v>
                </c:pt>
                <c:pt idx="2" formatCode="0.0%">
                  <c:v>0.53</c:v>
                </c:pt>
              </c:numCache>
            </c:numRef>
          </c:val>
        </c:ser>
        <c:firstSliceAng val="0"/>
      </c:pieChart>
    </c:plotArea>
    <c:legend>
      <c:legendPos val="r"/>
      <c:legendEntry>
        <c:idx val="1"/>
        <c:delete val="1"/>
      </c:legendEntry>
      <c:layout>
        <c:manualLayout>
          <c:xMode val="edge"/>
          <c:yMode val="edge"/>
          <c:x val="0.6580350046576029"/>
          <c:y val="7.5148414275405501E-2"/>
          <c:w val="0.29703528438255733"/>
          <c:h val="0.24042722761844551"/>
        </c:manualLayout>
      </c:layout>
      <c:txPr>
        <a:bodyPr/>
        <a:lstStyle/>
        <a:p>
          <a:pPr rtl="0">
            <a:defRPr sz="1400"/>
          </a:pPr>
          <a:endParaRPr lang="de-DE"/>
        </a:p>
      </c:tx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C173D1-47E4-479C-AB60-A7709A29A96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de-DE"/>
        </a:p>
      </dgm:t>
    </dgm:pt>
    <dgm:pt modelId="{68685049-C243-421B-84C9-FD2AFCFB8298}">
      <dgm:prSet phldrT="[Text]"/>
      <dgm:spPr/>
      <dgm:t>
        <a:bodyPr/>
        <a:lstStyle/>
        <a:p>
          <a:pPr algn="ctr"/>
          <a:r>
            <a:rPr lang="de-DE"/>
            <a:t>-</a:t>
          </a:r>
        </a:p>
      </dgm:t>
    </dgm:pt>
    <dgm:pt modelId="{5B7F36BD-A254-4345-9717-0A91A6D7C1B9}" type="parTrans" cxnId="{C0D6061B-F07D-4530-AADB-5EFB5658F489}">
      <dgm:prSet/>
      <dgm:spPr/>
      <dgm:t>
        <a:bodyPr/>
        <a:lstStyle/>
        <a:p>
          <a:endParaRPr lang="de-DE"/>
        </a:p>
      </dgm:t>
    </dgm:pt>
    <dgm:pt modelId="{31D00E1A-42B2-489B-98CA-6F00FF1FD789}" type="sibTrans" cxnId="{C0D6061B-F07D-4530-AADB-5EFB5658F489}">
      <dgm:prSet/>
      <dgm:spPr/>
      <dgm:t>
        <a:bodyPr/>
        <a:lstStyle/>
        <a:p>
          <a:endParaRPr lang="de-DE"/>
        </a:p>
      </dgm:t>
    </dgm:pt>
    <dgm:pt modelId="{0401E405-E99D-4E28-AECF-67FD324D4C05}">
      <dgm:prSet phldrT="[Text]"/>
      <dgm:spPr/>
      <dgm:t>
        <a:bodyPr/>
        <a:lstStyle/>
        <a:p>
          <a:r>
            <a:rPr lang="en-US"/>
            <a:t>2,950 jobs nationally.</a:t>
          </a:r>
          <a:endParaRPr lang="de-DE"/>
        </a:p>
      </dgm:t>
    </dgm:pt>
    <dgm:pt modelId="{9364E655-1482-4D1E-BAC3-65CCC71E42C6}" type="parTrans" cxnId="{B6DF4594-9985-462F-BDBD-668BBC4C2D1F}">
      <dgm:prSet/>
      <dgm:spPr/>
      <dgm:t>
        <a:bodyPr/>
        <a:lstStyle/>
        <a:p>
          <a:endParaRPr lang="de-DE"/>
        </a:p>
      </dgm:t>
    </dgm:pt>
    <dgm:pt modelId="{4AD80C7D-59EB-48FF-85E2-F877C473570E}" type="sibTrans" cxnId="{B6DF4594-9985-462F-BDBD-668BBC4C2D1F}">
      <dgm:prSet/>
      <dgm:spPr/>
      <dgm:t>
        <a:bodyPr/>
        <a:lstStyle/>
        <a:p>
          <a:endParaRPr lang="de-DE"/>
        </a:p>
      </dgm:t>
    </dgm:pt>
    <dgm:pt modelId="{185B79AD-CC7A-43A8-9DE1-1C620E1F220D}">
      <dgm:prSet phldrT="[Text]"/>
      <dgm:spPr/>
      <dgm:t>
        <a:bodyPr/>
        <a:lstStyle/>
        <a:p>
          <a:r>
            <a:rPr lang="de-DE"/>
            <a:t>-</a:t>
          </a:r>
        </a:p>
      </dgm:t>
    </dgm:pt>
    <dgm:pt modelId="{DA91F5DD-5EDB-42AA-AD89-150A1F63B526}" type="parTrans" cxnId="{A3B2766C-71E8-405E-9F5F-6779DBC3E383}">
      <dgm:prSet/>
      <dgm:spPr/>
      <dgm:t>
        <a:bodyPr/>
        <a:lstStyle/>
        <a:p>
          <a:endParaRPr lang="de-DE"/>
        </a:p>
      </dgm:t>
    </dgm:pt>
    <dgm:pt modelId="{91836612-1315-42CF-82B5-EEF93C3231A0}" type="sibTrans" cxnId="{A3B2766C-71E8-405E-9F5F-6779DBC3E383}">
      <dgm:prSet/>
      <dgm:spPr/>
      <dgm:t>
        <a:bodyPr/>
        <a:lstStyle/>
        <a:p>
          <a:endParaRPr lang="de-DE"/>
        </a:p>
      </dgm:t>
    </dgm:pt>
    <dgm:pt modelId="{6D099B96-7C3B-4C72-A37E-671C66226D49}">
      <dgm:prSet phldrT="[Text]"/>
      <dgm:spPr/>
      <dgm:t>
        <a:bodyPr/>
        <a:lstStyle/>
        <a:p>
          <a:r>
            <a:rPr lang="de-DE"/>
            <a:t>2,000 jobs regionally.</a:t>
          </a:r>
        </a:p>
      </dgm:t>
    </dgm:pt>
    <dgm:pt modelId="{E089F888-4C1F-4331-9215-53B1AA29F56B}" type="parTrans" cxnId="{4CC4548B-11AF-4984-A674-E38DF08C7D94}">
      <dgm:prSet/>
      <dgm:spPr/>
      <dgm:t>
        <a:bodyPr/>
        <a:lstStyle/>
        <a:p>
          <a:endParaRPr lang="de-DE"/>
        </a:p>
      </dgm:t>
    </dgm:pt>
    <dgm:pt modelId="{6F1DE509-79B1-4CE4-B84B-B168A6098A12}" type="sibTrans" cxnId="{4CC4548B-11AF-4984-A674-E38DF08C7D94}">
      <dgm:prSet/>
      <dgm:spPr/>
      <dgm:t>
        <a:bodyPr/>
        <a:lstStyle/>
        <a:p>
          <a:endParaRPr lang="de-DE"/>
        </a:p>
      </dgm:t>
    </dgm:pt>
    <dgm:pt modelId="{3BCFE9E7-F7E7-4692-9BE1-FA222AEBCBD1}">
      <dgm:prSet phldrT="[Text]"/>
      <dgm:spPr/>
      <dgm:t>
        <a:bodyPr/>
        <a:lstStyle/>
        <a:p>
          <a:r>
            <a:rPr lang="de-DE"/>
            <a:t>-</a:t>
          </a:r>
        </a:p>
      </dgm:t>
    </dgm:pt>
    <dgm:pt modelId="{3EA5564E-1125-446E-A880-24E8F52BC98A}" type="parTrans" cxnId="{1F6AECC9-8889-4C8E-B74E-A84FFBECFEEF}">
      <dgm:prSet/>
      <dgm:spPr/>
      <dgm:t>
        <a:bodyPr/>
        <a:lstStyle/>
        <a:p>
          <a:endParaRPr lang="de-DE"/>
        </a:p>
      </dgm:t>
    </dgm:pt>
    <dgm:pt modelId="{94C81AE9-5EF1-44C7-9B32-EB137E61DA3C}" type="sibTrans" cxnId="{1F6AECC9-8889-4C8E-B74E-A84FFBECFEEF}">
      <dgm:prSet/>
      <dgm:spPr/>
      <dgm:t>
        <a:bodyPr/>
        <a:lstStyle/>
        <a:p>
          <a:endParaRPr lang="de-DE"/>
        </a:p>
      </dgm:t>
    </dgm:pt>
    <dgm:pt modelId="{360946D2-6661-457F-BFD2-51829EA32EEF}">
      <dgm:prSet phldrT="[Text]"/>
      <dgm:spPr/>
      <dgm:t>
        <a:bodyPr/>
        <a:lstStyle/>
        <a:p>
          <a:r>
            <a:rPr lang="en-US"/>
            <a:t>1,425 jobs sub-regionally.</a:t>
          </a:r>
          <a:endParaRPr lang="de-DE"/>
        </a:p>
      </dgm:t>
    </dgm:pt>
    <dgm:pt modelId="{FD96A358-B107-4456-A1EB-D0C96176B8C3}" type="parTrans" cxnId="{AE628562-FCFB-479B-B63D-ADEA19ED1318}">
      <dgm:prSet/>
      <dgm:spPr/>
      <dgm:t>
        <a:bodyPr/>
        <a:lstStyle/>
        <a:p>
          <a:endParaRPr lang="de-DE"/>
        </a:p>
      </dgm:t>
    </dgm:pt>
    <dgm:pt modelId="{3ADBA696-B525-47F0-9FFD-02F55EAAED39}" type="sibTrans" cxnId="{AE628562-FCFB-479B-B63D-ADEA19ED1318}">
      <dgm:prSet/>
      <dgm:spPr/>
      <dgm:t>
        <a:bodyPr/>
        <a:lstStyle/>
        <a:p>
          <a:endParaRPr lang="de-DE"/>
        </a:p>
      </dgm:t>
    </dgm:pt>
    <dgm:pt modelId="{5AD8B30A-05D3-4136-B000-D1F39FB435B0}" type="pres">
      <dgm:prSet presAssocID="{66C173D1-47E4-479C-AB60-A7709A29A964}" presName="linearFlow" presStyleCnt="0">
        <dgm:presLayoutVars>
          <dgm:dir/>
          <dgm:animLvl val="lvl"/>
          <dgm:resizeHandles val="exact"/>
        </dgm:presLayoutVars>
      </dgm:prSet>
      <dgm:spPr/>
      <dgm:t>
        <a:bodyPr/>
        <a:lstStyle/>
        <a:p>
          <a:endParaRPr lang="de-DE"/>
        </a:p>
      </dgm:t>
    </dgm:pt>
    <dgm:pt modelId="{1A3D837D-9709-4A6B-80B4-20BB0EAE2CDF}" type="pres">
      <dgm:prSet presAssocID="{68685049-C243-421B-84C9-FD2AFCFB8298}" presName="composite" presStyleCnt="0"/>
      <dgm:spPr/>
    </dgm:pt>
    <dgm:pt modelId="{A0B58B46-4D94-4B85-A402-103D088501E2}" type="pres">
      <dgm:prSet presAssocID="{68685049-C243-421B-84C9-FD2AFCFB8298}" presName="parentText" presStyleLbl="alignNode1" presStyleIdx="0" presStyleCnt="3">
        <dgm:presLayoutVars>
          <dgm:chMax val="1"/>
          <dgm:bulletEnabled val="1"/>
        </dgm:presLayoutVars>
      </dgm:prSet>
      <dgm:spPr/>
      <dgm:t>
        <a:bodyPr/>
        <a:lstStyle/>
        <a:p>
          <a:endParaRPr lang="de-DE"/>
        </a:p>
      </dgm:t>
    </dgm:pt>
    <dgm:pt modelId="{D4858DDA-7AD0-439C-BC39-2263AF10D520}" type="pres">
      <dgm:prSet presAssocID="{68685049-C243-421B-84C9-FD2AFCFB8298}" presName="descendantText" presStyleLbl="alignAcc1" presStyleIdx="0" presStyleCnt="3" custLinFactNeighborX="255" custLinFactNeighborY="-159">
        <dgm:presLayoutVars>
          <dgm:bulletEnabled val="1"/>
        </dgm:presLayoutVars>
      </dgm:prSet>
      <dgm:spPr/>
      <dgm:t>
        <a:bodyPr/>
        <a:lstStyle/>
        <a:p>
          <a:endParaRPr lang="de-DE"/>
        </a:p>
      </dgm:t>
    </dgm:pt>
    <dgm:pt modelId="{C42A1D3B-C2D3-4F6C-A923-76C15F7E7113}" type="pres">
      <dgm:prSet presAssocID="{31D00E1A-42B2-489B-98CA-6F00FF1FD789}" presName="sp" presStyleCnt="0"/>
      <dgm:spPr/>
    </dgm:pt>
    <dgm:pt modelId="{B75BA144-F549-4E5E-AD1C-FFF76F9977FD}" type="pres">
      <dgm:prSet presAssocID="{185B79AD-CC7A-43A8-9DE1-1C620E1F220D}" presName="composite" presStyleCnt="0"/>
      <dgm:spPr/>
    </dgm:pt>
    <dgm:pt modelId="{344D19BA-89E3-445C-8B6E-DD7BF94984B8}" type="pres">
      <dgm:prSet presAssocID="{185B79AD-CC7A-43A8-9DE1-1C620E1F220D}" presName="parentText" presStyleLbl="alignNode1" presStyleIdx="1" presStyleCnt="3">
        <dgm:presLayoutVars>
          <dgm:chMax val="1"/>
          <dgm:bulletEnabled val="1"/>
        </dgm:presLayoutVars>
      </dgm:prSet>
      <dgm:spPr/>
      <dgm:t>
        <a:bodyPr/>
        <a:lstStyle/>
        <a:p>
          <a:endParaRPr lang="de-DE"/>
        </a:p>
      </dgm:t>
    </dgm:pt>
    <dgm:pt modelId="{83D8FE23-48AD-429C-A3F1-7BD8C0B6C018}" type="pres">
      <dgm:prSet presAssocID="{185B79AD-CC7A-43A8-9DE1-1C620E1F220D}" presName="descendantText" presStyleLbl="alignAcc1" presStyleIdx="1" presStyleCnt="3">
        <dgm:presLayoutVars>
          <dgm:bulletEnabled val="1"/>
        </dgm:presLayoutVars>
      </dgm:prSet>
      <dgm:spPr/>
      <dgm:t>
        <a:bodyPr/>
        <a:lstStyle/>
        <a:p>
          <a:endParaRPr lang="de-DE"/>
        </a:p>
      </dgm:t>
    </dgm:pt>
    <dgm:pt modelId="{53EE02EF-CC3A-4442-8F5E-091E3A99A35A}" type="pres">
      <dgm:prSet presAssocID="{91836612-1315-42CF-82B5-EEF93C3231A0}" presName="sp" presStyleCnt="0"/>
      <dgm:spPr/>
    </dgm:pt>
    <dgm:pt modelId="{D36B598C-FE40-457A-B978-C5B99E5C77D4}" type="pres">
      <dgm:prSet presAssocID="{3BCFE9E7-F7E7-4692-9BE1-FA222AEBCBD1}" presName="composite" presStyleCnt="0"/>
      <dgm:spPr/>
    </dgm:pt>
    <dgm:pt modelId="{C856BC1E-A6A8-469F-A085-A60BC0E498B2}" type="pres">
      <dgm:prSet presAssocID="{3BCFE9E7-F7E7-4692-9BE1-FA222AEBCBD1}" presName="parentText" presStyleLbl="alignNode1" presStyleIdx="2" presStyleCnt="3">
        <dgm:presLayoutVars>
          <dgm:chMax val="1"/>
          <dgm:bulletEnabled val="1"/>
        </dgm:presLayoutVars>
      </dgm:prSet>
      <dgm:spPr/>
      <dgm:t>
        <a:bodyPr/>
        <a:lstStyle/>
        <a:p>
          <a:endParaRPr lang="de-DE"/>
        </a:p>
      </dgm:t>
    </dgm:pt>
    <dgm:pt modelId="{388CAF4D-7300-4C51-B07E-F6EDD0D0C3B1}" type="pres">
      <dgm:prSet presAssocID="{3BCFE9E7-F7E7-4692-9BE1-FA222AEBCBD1}" presName="descendantText" presStyleLbl="alignAcc1" presStyleIdx="2" presStyleCnt="3">
        <dgm:presLayoutVars>
          <dgm:bulletEnabled val="1"/>
        </dgm:presLayoutVars>
      </dgm:prSet>
      <dgm:spPr/>
      <dgm:t>
        <a:bodyPr/>
        <a:lstStyle/>
        <a:p>
          <a:endParaRPr lang="de-DE"/>
        </a:p>
      </dgm:t>
    </dgm:pt>
  </dgm:ptLst>
  <dgm:cxnLst>
    <dgm:cxn modelId="{A3B2766C-71E8-405E-9F5F-6779DBC3E383}" srcId="{66C173D1-47E4-479C-AB60-A7709A29A964}" destId="{185B79AD-CC7A-43A8-9DE1-1C620E1F220D}" srcOrd="1" destOrd="0" parTransId="{DA91F5DD-5EDB-42AA-AD89-150A1F63B526}" sibTransId="{91836612-1315-42CF-82B5-EEF93C3231A0}"/>
    <dgm:cxn modelId="{C0D6061B-F07D-4530-AADB-5EFB5658F489}" srcId="{66C173D1-47E4-479C-AB60-A7709A29A964}" destId="{68685049-C243-421B-84C9-FD2AFCFB8298}" srcOrd="0" destOrd="0" parTransId="{5B7F36BD-A254-4345-9717-0A91A6D7C1B9}" sibTransId="{31D00E1A-42B2-489B-98CA-6F00FF1FD789}"/>
    <dgm:cxn modelId="{FEA7B03D-2C83-4739-8AFA-40B9863E22DE}" type="presOf" srcId="{66C173D1-47E4-479C-AB60-A7709A29A964}" destId="{5AD8B30A-05D3-4136-B000-D1F39FB435B0}" srcOrd="0" destOrd="0" presId="urn:microsoft.com/office/officeart/2005/8/layout/chevron2"/>
    <dgm:cxn modelId="{1BC62B36-BA74-4AEF-9A3A-02CC57A4B7A4}" type="presOf" srcId="{6D099B96-7C3B-4C72-A37E-671C66226D49}" destId="{83D8FE23-48AD-429C-A3F1-7BD8C0B6C018}" srcOrd="0" destOrd="0" presId="urn:microsoft.com/office/officeart/2005/8/layout/chevron2"/>
    <dgm:cxn modelId="{AE628562-FCFB-479B-B63D-ADEA19ED1318}" srcId="{3BCFE9E7-F7E7-4692-9BE1-FA222AEBCBD1}" destId="{360946D2-6661-457F-BFD2-51829EA32EEF}" srcOrd="0" destOrd="0" parTransId="{FD96A358-B107-4456-A1EB-D0C96176B8C3}" sibTransId="{3ADBA696-B525-47F0-9FFD-02F55EAAED39}"/>
    <dgm:cxn modelId="{8DF5691C-5706-4323-B16D-6A02C0AC0FCA}" type="presOf" srcId="{185B79AD-CC7A-43A8-9DE1-1C620E1F220D}" destId="{344D19BA-89E3-445C-8B6E-DD7BF94984B8}" srcOrd="0" destOrd="0" presId="urn:microsoft.com/office/officeart/2005/8/layout/chevron2"/>
    <dgm:cxn modelId="{F186FF6C-2F5E-4DAA-A7E6-630EB540BCA0}" type="presOf" srcId="{0401E405-E99D-4E28-AECF-67FD324D4C05}" destId="{D4858DDA-7AD0-439C-BC39-2263AF10D520}" srcOrd="0" destOrd="0" presId="urn:microsoft.com/office/officeart/2005/8/layout/chevron2"/>
    <dgm:cxn modelId="{B6DF4594-9985-462F-BDBD-668BBC4C2D1F}" srcId="{68685049-C243-421B-84C9-FD2AFCFB8298}" destId="{0401E405-E99D-4E28-AECF-67FD324D4C05}" srcOrd="0" destOrd="0" parTransId="{9364E655-1482-4D1E-BAC3-65CCC71E42C6}" sibTransId="{4AD80C7D-59EB-48FF-85E2-F877C473570E}"/>
    <dgm:cxn modelId="{1F6AECC9-8889-4C8E-B74E-A84FFBECFEEF}" srcId="{66C173D1-47E4-479C-AB60-A7709A29A964}" destId="{3BCFE9E7-F7E7-4692-9BE1-FA222AEBCBD1}" srcOrd="2" destOrd="0" parTransId="{3EA5564E-1125-446E-A880-24E8F52BC98A}" sibTransId="{94C81AE9-5EF1-44C7-9B32-EB137E61DA3C}"/>
    <dgm:cxn modelId="{7ED4E25E-E74D-4B3F-B8C3-0786C1BE79DB}" type="presOf" srcId="{68685049-C243-421B-84C9-FD2AFCFB8298}" destId="{A0B58B46-4D94-4B85-A402-103D088501E2}" srcOrd="0" destOrd="0" presId="urn:microsoft.com/office/officeart/2005/8/layout/chevron2"/>
    <dgm:cxn modelId="{69892503-7F09-4BC4-A7A7-39E9C1FDFDC3}" type="presOf" srcId="{3BCFE9E7-F7E7-4692-9BE1-FA222AEBCBD1}" destId="{C856BC1E-A6A8-469F-A085-A60BC0E498B2}" srcOrd="0" destOrd="0" presId="urn:microsoft.com/office/officeart/2005/8/layout/chevron2"/>
    <dgm:cxn modelId="{4597BB09-DEE5-4E4B-8903-5BA176D370B5}" type="presOf" srcId="{360946D2-6661-457F-BFD2-51829EA32EEF}" destId="{388CAF4D-7300-4C51-B07E-F6EDD0D0C3B1}" srcOrd="0" destOrd="0" presId="urn:microsoft.com/office/officeart/2005/8/layout/chevron2"/>
    <dgm:cxn modelId="{4CC4548B-11AF-4984-A674-E38DF08C7D94}" srcId="{185B79AD-CC7A-43A8-9DE1-1C620E1F220D}" destId="{6D099B96-7C3B-4C72-A37E-671C66226D49}" srcOrd="0" destOrd="0" parTransId="{E089F888-4C1F-4331-9215-53B1AA29F56B}" sibTransId="{6F1DE509-79B1-4CE4-B84B-B168A6098A12}"/>
    <dgm:cxn modelId="{324B89B4-506C-4FF4-A8B3-F3F1DB82C3EE}" type="presParOf" srcId="{5AD8B30A-05D3-4136-B000-D1F39FB435B0}" destId="{1A3D837D-9709-4A6B-80B4-20BB0EAE2CDF}" srcOrd="0" destOrd="0" presId="urn:microsoft.com/office/officeart/2005/8/layout/chevron2"/>
    <dgm:cxn modelId="{37F91243-F96A-42A0-A247-F447C6C8BB96}" type="presParOf" srcId="{1A3D837D-9709-4A6B-80B4-20BB0EAE2CDF}" destId="{A0B58B46-4D94-4B85-A402-103D088501E2}" srcOrd="0" destOrd="0" presId="urn:microsoft.com/office/officeart/2005/8/layout/chevron2"/>
    <dgm:cxn modelId="{8D9EC441-5D63-431B-AA25-064009141FD3}" type="presParOf" srcId="{1A3D837D-9709-4A6B-80B4-20BB0EAE2CDF}" destId="{D4858DDA-7AD0-439C-BC39-2263AF10D520}" srcOrd="1" destOrd="0" presId="urn:microsoft.com/office/officeart/2005/8/layout/chevron2"/>
    <dgm:cxn modelId="{86EB04B1-5123-4F5E-AF94-E7C3F973177D}" type="presParOf" srcId="{5AD8B30A-05D3-4136-B000-D1F39FB435B0}" destId="{C42A1D3B-C2D3-4F6C-A923-76C15F7E7113}" srcOrd="1" destOrd="0" presId="urn:microsoft.com/office/officeart/2005/8/layout/chevron2"/>
    <dgm:cxn modelId="{E35F23B4-B5CD-4FA4-8C6B-7B40A023CCFB}" type="presParOf" srcId="{5AD8B30A-05D3-4136-B000-D1F39FB435B0}" destId="{B75BA144-F549-4E5E-AD1C-FFF76F9977FD}" srcOrd="2" destOrd="0" presId="urn:microsoft.com/office/officeart/2005/8/layout/chevron2"/>
    <dgm:cxn modelId="{608D6150-DDA0-4A55-86AF-E301B206CF93}" type="presParOf" srcId="{B75BA144-F549-4E5E-AD1C-FFF76F9977FD}" destId="{344D19BA-89E3-445C-8B6E-DD7BF94984B8}" srcOrd="0" destOrd="0" presId="urn:microsoft.com/office/officeart/2005/8/layout/chevron2"/>
    <dgm:cxn modelId="{0ECE5B73-DB3C-4995-802A-971CC365CFCD}" type="presParOf" srcId="{B75BA144-F549-4E5E-AD1C-FFF76F9977FD}" destId="{83D8FE23-48AD-429C-A3F1-7BD8C0B6C018}" srcOrd="1" destOrd="0" presId="urn:microsoft.com/office/officeart/2005/8/layout/chevron2"/>
    <dgm:cxn modelId="{7885F5D5-E39D-4E86-92EA-54063C0945A5}" type="presParOf" srcId="{5AD8B30A-05D3-4136-B000-D1F39FB435B0}" destId="{53EE02EF-CC3A-4442-8F5E-091E3A99A35A}" srcOrd="3" destOrd="0" presId="urn:microsoft.com/office/officeart/2005/8/layout/chevron2"/>
    <dgm:cxn modelId="{85AED5A4-3383-4B3F-9F7C-7FFF182F05FD}" type="presParOf" srcId="{5AD8B30A-05D3-4136-B000-D1F39FB435B0}" destId="{D36B598C-FE40-457A-B978-C5B99E5C77D4}" srcOrd="4" destOrd="0" presId="urn:microsoft.com/office/officeart/2005/8/layout/chevron2"/>
    <dgm:cxn modelId="{B49E7440-F1D7-4790-BE73-8D16ED4905EC}" type="presParOf" srcId="{D36B598C-FE40-457A-B978-C5B99E5C77D4}" destId="{C856BC1E-A6A8-469F-A085-A60BC0E498B2}" srcOrd="0" destOrd="0" presId="urn:microsoft.com/office/officeart/2005/8/layout/chevron2"/>
    <dgm:cxn modelId="{D8CB08A9-36CA-48FC-9A43-12D1DDBCE7E5}" type="presParOf" srcId="{D36B598C-FE40-457A-B978-C5B99E5C77D4}" destId="{388CAF4D-7300-4C51-B07E-F6EDD0D0C3B1}"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B58B46-4D94-4B85-A402-103D088501E2}">
      <dsp:nvSpPr>
        <dsp:cNvPr id="0" name=""/>
        <dsp:cNvSpPr/>
      </dsp:nvSpPr>
      <dsp:spPr>
        <a:xfrm rot="5400000">
          <a:off x="-167798" y="168951"/>
          <a:ext cx="1118655" cy="78305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de-DE" sz="2200" kern="1200"/>
            <a:t>-</a:t>
          </a:r>
        </a:p>
      </dsp:txBody>
      <dsp:txXfrm rot="5400000">
        <a:off x="-167798" y="168951"/>
        <a:ext cx="1118655" cy="783058"/>
      </dsp:txXfrm>
    </dsp:sp>
    <dsp:sp modelId="{D4858DDA-7AD0-439C-BC39-2263AF10D520}">
      <dsp:nvSpPr>
        <dsp:cNvPr id="0" name=""/>
        <dsp:cNvSpPr/>
      </dsp:nvSpPr>
      <dsp:spPr>
        <a:xfrm rot="5400000">
          <a:off x="2188206" y="-1405147"/>
          <a:ext cx="727126" cy="353742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a:t>2,950 jobs nationally.</a:t>
          </a:r>
          <a:endParaRPr lang="de-DE" sz="2300" kern="1200"/>
        </a:p>
      </dsp:txBody>
      <dsp:txXfrm rot="5400000">
        <a:off x="2188206" y="-1405147"/>
        <a:ext cx="727126" cy="3537421"/>
      </dsp:txXfrm>
    </dsp:sp>
    <dsp:sp modelId="{344D19BA-89E3-445C-8B6E-DD7BF94984B8}">
      <dsp:nvSpPr>
        <dsp:cNvPr id="0" name=""/>
        <dsp:cNvSpPr/>
      </dsp:nvSpPr>
      <dsp:spPr>
        <a:xfrm rot="5400000">
          <a:off x="-167798" y="1084634"/>
          <a:ext cx="1118655" cy="78305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de-DE" sz="2200" kern="1200"/>
            <a:t>-</a:t>
          </a:r>
        </a:p>
      </dsp:txBody>
      <dsp:txXfrm rot="5400000">
        <a:off x="-167798" y="1084634"/>
        <a:ext cx="1118655" cy="783058"/>
      </dsp:txXfrm>
    </dsp:sp>
    <dsp:sp modelId="{83D8FE23-48AD-429C-A3F1-7BD8C0B6C018}">
      <dsp:nvSpPr>
        <dsp:cNvPr id="0" name=""/>
        <dsp:cNvSpPr/>
      </dsp:nvSpPr>
      <dsp:spPr>
        <a:xfrm rot="5400000">
          <a:off x="2188206" y="-488311"/>
          <a:ext cx="727126" cy="353742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de-DE" sz="2300" kern="1200"/>
            <a:t>2,000 jobs regionally.</a:t>
          </a:r>
        </a:p>
      </dsp:txBody>
      <dsp:txXfrm rot="5400000">
        <a:off x="2188206" y="-488311"/>
        <a:ext cx="727126" cy="3537421"/>
      </dsp:txXfrm>
    </dsp:sp>
    <dsp:sp modelId="{C856BC1E-A6A8-469F-A085-A60BC0E498B2}">
      <dsp:nvSpPr>
        <dsp:cNvPr id="0" name=""/>
        <dsp:cNvSpPr/>
      </dsp:nvSpPr>
      <dsp:spPr>
        <a:xfrm rot="5400000">
          <a:off x="-167798" y="2000317"/>
          <a:ext cx="1118655" cy="78305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de-DE" sz="2200" kern="1200"/>
            <a:t>-</a:t>
          </a:r>
        </a:p>
      </dsp:txBody>
      <dsp:txXfrm rot="5400000">
        <a:off x="-167798" y="2000317"/>
        <a:ext cx="1118655" cy="783058"/>
      </dsp:txXfrm>
    </dsp:sp>
    <dsp:sp modelId="{388CAF4D-7300-4C51-B07E-F6EDD0D0C3B1}">
      <dsp:nvSpPr>
        <dsp:cNvPr id="0" name=""/>
        <dsp:cNvSpPr/>
      </dsp:nvSpPr>
      <dsp:spPr>
        <a:xfrm rot="5400000">
          <a:off x="2188206" y="427371"/>
          <a:ext cx="727126" cy="353742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n-US" sz="2300" kern="1200"/>
            <a:t>1,425 jobs sub-regionally.</a:t>
          </a:r>
          <a:endParaRPr lang="de-DE" sz="2300" kern="1200"/>
        </a:p>
      </dsp:txBody>
      <dsp:txXfrm rot="5400000">
        <a:off x="2188206" y="427371"/>
        <a:ext cx="727126" cy="35374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616"/>
          </a:xfrm>
          <a:prstGeom prst="rect">
            <a:avLst/>
          </a:prstGeom>
        </p:spPr>
        <p:txBody>
          <a:bodyPr vert="horz" lIns="92007" tIns="46003" rIns="92007" bIns="46003" rtlCol="0"/>
          <a:lstStyle>
            <a:lvl1pPr algn="l">
              <a:defRPr sz="1200"/>
            </a:lvl1pPr>
          </a:lstStyle>
          <a:p>
            <a:pPr>
              <a:defRPr/>
            </a:pPr>
            <a:r>
              <a:rPr lang="en-US" smtClean="0"/>
              <a:t>Potential for Privatization of Regional Airports</a:t>
            </a:r>
            <a:endParaRPr lang="de-DE"/>
          </a:p>
        </p:txBody>
      </p:sp>
      <p:sp>
        <p:nvSpPr>
          <p:cNvPr id="3" name="Date Placeholder 2"/>
          <p:cNvSpPr>
            <a:spLocks noGrp="1"/>
          </p:cNvSpPr>
          <p:nvPr>
            <p:ph type="dt" sz="quarter" idx="1"/>
          </p:nvPr>
        </p:nvSpPr>
        <p:spPr>
          <a:xfrm>
            <a:off x="3901698" y="0"/>
            <a:ext cx="2984871" cy="500616"/>
          </a:xfrm>
          <a:prstGeom prst="rect">
            <a:avLst/>
          </a:prstGeom>
        </p:spPr>
        <p:txBody>
          <a:bodyPr vert="horz" lIns="92007" tIns="46003" rIns="92007" bIns="46003" rtlCol="0"/>
          <a:lstStyle>
            <a:lvl1pPr algn="r">
              <a:defRPr sz="1200"/>
            </a:lvl1pPr>
          </a:lstStyle>
          <a:p>
            <a:pPr>
              <a:defRPr/>
            </a:pPr>
            <a:fld id="{5F07552E-A4C6-4D52-84DF-30ABCDF64234}" type="datetime1">
              <a:rPr lang="de-DE" smtClean="0"/>
              <a:pPr>
                <a:defRPr/>
              </a:pPr>
              <a:t>19.06.2012</a:t>
            </a:fld>
            <a:endParaRPr lang="de-DE"/>
          </a:p>
        </p:txBody>
      </p:sp>
      <p:sp>
        <p:nvSpPr>
          <p:cNvPr id="4" name="Footer Placeholder 3"/>
          <p:cNvSpPr>
            <a:spLocks noGrp="1"/>
          </p:cNvSpPr>
          <p:nvPr>
            <p:ph type="ftr" sz="quarter" idx="2"/>
          </p:nvPr>
        </p:nvSpPr>
        <p:spPr>
          <a:xfrm>
            <a:off x="0" y="9518086"/>
            <a:ext cx="2984871" cy="500615"/>
          </a:xfrm>
          <a:prstGeom prst="rect">
            <a:avLst/>
          </a:prstGeom>
        </p:spPr>
        <p:txBody>
          <a:bodyPr vert="horz" lIns="92007" tIns="46003" rIns="92007" bIns="46003" rtlCol="0" anchor="b"/>
          <a:lstStyle>
            <a:lvl1pPr algn="l">
              <a:defRPr sz="1200"/>
            </a:lvl1pPr>
          </a:lstStyle>
          <a:p>
            <a:pPr>
              <a:defRPr/>
            </a:pPr>
            <a:r>
              <a:rPr lang="de-DE" smtClean="0"/>
              <a:t>Colloquium - Nils Küsgen</a:t>
            </a:r>
            <a:endParaRPr lang="de-DE"/>
          </a:p>
        </p:txBody>
      </p:sp>
      <p:sp>
        <p:nvSpPr>
          <p:cNvPr id="5" name="Slide Number Placeholder 4"/>
          <p:cNvSpPr>
            <a:spLocks noGrp="1"/>
          </p:cNvSpPr>
          <p:nvPr>
            <p:ph type="sldNum" sz="quarter" idx="3"/>
          </p:nvPr>
        </p:nvSpPr>
        <p:spPr>
          <a:xfrm>
            <a:off x="3901698" y="9518086"/>
            <a:ext cx="2984871" cy="500615"/>
          </a:xfrm>
          <a:prstGeom prst="rect">
            <a:avLst/>
          </a:prstGeom>
        </p:spPr>
        <p:txBody>
          <a:bodyPr vert="horz" lIns="92007" tIns="46003" rIns="92007" bIns="46003" rtlCol="0" anchor="b"/>
          <a:lstStyle>
            <a:lvl1pPr algn="r">
              <a:defRPr sz="1200"/>
            </a:lvl1pPr>
          </a:lstStyle>
          <a:p>
            <a:pPr>
              <a:defRPr/>
            </a:pPr>
            <a:fld id="{73C9FA3C-1774-4C3B-A811-D77AA51671F8}" type="slidenum">
              <a:rPr lang="de-DE"/>
              <a:pPr>
                <a:defRPr/>
              </a:pPr>
              <a:t>‹Nr.›</a:t>
            </a:fld>
            <a:endParaRPr lang="de-DE"/>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0616"/>
          </a:xfrm>
          <a:prstGeom prst="rect">
            <a:avLst/>
          </a:prstGeom>
        </p:spPr>
        <p:txBody>
          <a:bodyPr vert="horz" lIns="92007" tIns="46003" rIns="92007" bIns="46003" rtlCol="0"/>
          <a:lstStyle>
            <a:lvl1pPr algn="l" fontAlgn="auto">
              <a:spcBef>
                <a:spcPts val="0"/>
              </a:spcBef>
              <a:spcAft>
                <a:spcPts val="0"/>
              </a:spcAft>
              <a:defRPr sz="1200">
                <a:latin typeface="+mn-lt"/>
              </a:defRPr>
            </a:lvl1pPr>
          </a:lstStyle>
          <a:p>
            <a:pPr>
              <a:defRPr/>
            </a:pPr>
            <a:r>
              <a:rPr lang="en-US" smtClean="0"/>
              <a:t>Potential for Privatization of Regional Airports</a:t>
            </a:r>
            <a:endParaRPr lang="de-DE"/>
          </a:p>
        </p:txBody>
      </p:sp>
      <p:sp>
        <p:nvSpPr>
          <p:cNvPr id="3" name="Date Placeholder 2"/>
          <p:cNvSpPr>
            <a:spLocks noGrp="1"/>
          </p:cNvSpPr>
          <p:nvPr>
            <p:ph type="dt" idx="1"/>
          </p:nvPr>
        </p:nvSpPr>
        <p:spPr>
          <a:xfrm>
            <a:off x="3901698" y="0"/>
            <a:ext cx="2984871" cy="500616"/>
          </a:xfrm>
          <a:prstGeom prst="rect">
            <a:avLst/>
          </a:prstGeom>
        </p:spPr>
        <p:txBody>
          <a:bodyPr vert="horz" lIns="92007" tIns="46003" rIns="92007" bIns="46003" rtlCol="0"/>
          <a:lstStyle>
            <a:lvl1pPr algn="r" fontAlgn="auto">
              <a:spcBef>
                <a:spcPts val="0"/>
              </a:spcBef>
              <a:spcAft>
                <a:spcPts val="0"/>
              </a:spcAft>
              <a:defRPr sz="1200">
                <a:latin typeface="+mn-lt"/>
              </a:defRPr>
            </a:lvl1pPr>
          </a:lstStyle>
          <a:p>
            <a:pPr>
              <a:defRPr/>
            </a:pPr>
            <a:fld id="{3F55A08F-B6E2-4A1F-B173-396B0AF6A2BA}" type="datetime1">
              <a:rPr lang="de-DE" smtClean="0"/>
              <a:pPr>
                <a:defRPr/>
              </a:pPr>
              <a:t>19.06.2012</a:t>
            </a:fld>
            <a:endParaRPr lang="de-DE"/>
          </a:p>
        </p:txBody>
      </p:sp>
      <p:sp>
        <p:nvSpPr>
          <p:cNvPr id="4" name="Slide Image Placeholder 3"/>
          <p:cNvSpPr>
            <a:spLocks noGrp="1" noRot="1" noChangeAspect="1"/>
          </p:cNvSpPr>
          <p:nvPr>
            <p:ph type="sldImg" idx="2"/>
          </p:nvPr>
        </p:nvSpPr>
        <p:spPr>
          <a:xfrm>
            <a:off x="941388" y="752475"/>
            <a:ext cx="5005387" cy="3756025"/>
          </a:xfrm>
          <a:prstGeom prst="rect">
            <a:avLst/>
          </a:prstGeom>
          <a:noFill/>
          <a:ln w="12700">
            <a:solidFill>
              <a:prstClr val="black"/>
            </a:solidFill>
          </a:ln>
        </p:spPr>
        <p:txBody>
          <a:bodyPr vert="horz" lIns="92007" tIns="46003" rIns="92007" bIns="46003" rtlCol="0" anchor="ctr"/>
          <a:lstStyle/>
          <a:p>
            <a:pPr lvl="0"/>
            <a:endParaRPr lang="de-DE" noProof="0" smtClean="0"/>
          </a:p>
        </p:txBody>
      </p:sp>
      <p:sp>
        <p:nvSpPr>
          <p:cNvPr id="5" name="Notes Placeholder 4"/>
          <p:cNvSpPr>
            <a:spLocks noGrp="1"/>
          </p:cNvSpPr>
          <p:nvPr>
            <p:ph type="body" sz="quarter" idx="3"/>
          </p:nvPr>
        </p:nvSpPr>
        <p:spPr>
          <a:xfrm>
            <a:off x="688817" y="4759843"/>
            <a:ext cx="5510530" cy="4508735"/>
          </a:xfrm>
          <a:prstGeom prst="rect">
            <a:avLst/>
          </a:prstGeom>
        </p:spPr>
        <p:txBody>
          <a:bodyPr vert="horz" lIns="92007" tIns="46003" rIns="92007" bIns="4600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noProof="0" smtClean="0"/>
          </a:p>
        </p:txBody>
      </p:sp>
      <p:sp>
        <p:nvSpPr>
          <p:cNvPr id="6" name="Footer Placeholder 5"/>
          <p:cNvSpPr>
            <a:spLocks noGrp="1"/>
          </p:cNvSpPr>
          <p:nvPr>
            <p:ph type="ftr" sz="quarter" idx="4"/>
          </p:nvPr>
        </p:nvSpPr>
        <p:spPr>
          <a:xfrm>
            <a:off x="0" y="9518086"/>
            <a:ext cx="2984871" cy="500615"/>
          </a:xfrm>
          <a:prstGeom prst="rect">
            <a:avLst/>
          </a:prstGeom>
        </p:spPr>
        <p:txBody>
          <a:bodyPr vert="horz" lIns="92007" tIns="46003" rIns="92007" bIns="46003" rtlCol="0" anchor="b"/>
          <a:lstStyle>
            <a:lvl1pPr algn="l" fontAlgn="auto">
              <a:spcBef>
                <a:spcPts val="0"/>
              </a:spcBef>
              <a:spcAft>
                <a:spcPts val="0"/>
              </a:spcAft>
              <a:defRPr sz="1200">
                <a:latin typeface="+mn-lt"/>
              </a:defRPr>
            </a:lvl1pPr>
          </a:lstStyle>
          <a:p>
            <a:pPr>
              <a:defRPr/>
            </a:pPr>
            <a:r>
              <a:rPr lang="de-DE" smtClean="0"/>
              <a:t>Colloquium - Nils Küsgen</a:t>
            </a:r>
            <a:endParaRPr lang="de-DE"/>
          </a:p>
        </p:txBody>
      </p:sp>
      <p:sp>
        <p:nvSpPr>
          <p:cNvPr id="7" name="Slide Number Placeholder 6"/>
          <p:cNvSpPr>
            <a:spLocks noGrp="1"/>
          </p:cNvSpPr>
          <p:nvPr>
            <p:ph type="sldNum" sz="quarter" idx="5"/>
          </p:nvPr>
        </p:nvSpPr>
        <p:spPr>
          <a:xfrm>
            <a:off x="3901698" y="9518086"/>
            <a:ext cx="2984871" cy="500615"/>
          </a:xfrm>
          <a:prstGeom prst="rect">
            <a:avLst/>
          </a:prstGeom>
        </p:spPr>
        <p:txBody>
          <a:bodyPr vert="horz" lIns="92007" tIns="46003" rIns="92007" bIns="46003" rtlCol="0" anchor="b"/>
          <a:lstStyle>
            <a:lvl1pPr algn="r" fontAlgn="auto">
              <a:spcBef>
                <a:spcPts val="0"/>
              </a:spcBef>
              <a:spcAft>
                <a:spcPts val="0"/>
              </a:spcAft>
              <a:defRPr sz="1200">
                <a:latin typeface="+mn-lt"/>
              </a:defRPr>
            </a:lvl1pPr>
          </a:lstStyle>
          <a:p>
            <a:pPr>
              <a:defRPr/>
            </a:pPr>
            <a:fld id="{B899811D-4D65-4D3F-8847-E58480AA7EF0}" type="slidenum">
              <a:rPr lang="de-DE"/>
              <a:pPr>
                <a:defRPr/>
              </a:pPr>
              <a:t>‹Nr.›</a:t>
            </a:fld>
            <a:endParaRPr lang="de-DE"/>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Header Placeholder 3"/>
          <p:cNvSpPr>
            <a:spLocks noGrp="1"/>
          </p:cNvSpPr>
          <p:nvPr>
            <p:ph type="hdr" sz="quarter" idx="10"/>
          </p:nvPr>
        </p:nvSpPr>
        <p:spPr/>
        <p:txBody>
          <a:bodyPr/>
          <a:lstStyle/>
          <a:p>
            <a:pPr>
              <a:defRPr/>
            </a:pPr>
            <a:r>
              <a:rPr lang="en-US" smtClean="0"/>
              <a:t>Potential for Privatization of Regional Airports</a:t>
            </a:r>
            <a:endParaRPr lang="de-DE"/>
          </a:p>
        </p:txBody>
      </p:sp>
      <p:sp>
        <p:nvSpPr>
          <p:cNvPr id="5" name="Date Placeholder 4"/>
          <p:cNvSpPr>
            <a:spLocks noGrp="1"/>
          </p:cNvSpPr>
          <p:nvPr>
            <p:ph type="dt" idx="11"/>
          </p:nvPr>
        </p:nvSpPr>
        <p:spPr/>
        <p:txBody>
          <a:bodyPr/>
          <a:lstStyle/>
          <a:p>
            <a:pPr>
              <a:defRPr/>
            </a:pPr>
            <a:fld id="{2D0605DB-7813-48A5-AC8D-FEA5A18BDB45}" type="datetime1">
              <a:rPr lang="de-DE" smtClean="0"/>
              <a:pPr>
                <a:defRPr/>
              </a:pPr>
              <a:t>20.06.2012</a:t>
            </a:fld>
            <a:endParaRPr lang="de-DE"/>
          </a:p>
        </p:txBody>
      </p:sp>
      <p:sp>
        <p:nvSpPr>
          <p:cNvPr id="6" name="Footer Placeholder 5"/>
          <p:cNvSpPr>
            <a:spLocks noGrp="1"/>
          </p:cNvSpPr>
          <p:nvPr>
            <p:ph type="ftr" sz="quarter" idx="12"/>
          </p:nvPr>
        </p:nvSpPr>
        <p:spPr/>
        <p:txBody>
          <a:bodyPr/>
          <a:lstStyle/>
          <a:p>
            <a:pPr>
              <a:defRPr/>
            </a:pPr>
            <a:r>
              <a:rPr lang="de-DE" smtClean="0"/>
              <a:t>Colloquium - Nils Küsgen</a:t>
            </a:r>
            <a:endParaRPr lang="de-DE"/>
          </a:p>
        </p:txBody>
      </p:sp>
      <p:sp>
        <p:nvSpPr>
          <p:cNvPr id="7" name="Slide Number Placeholder 6"/>
          <p:cNvSpPr>
            <a:spLocks noGrp="1"/>
          </p:cNvSpPr>
          <p:nvPr>
            <p:ph type="sldNum" sz="quarter" idx="13"/>
          </p:nvPr>
        </p:nvSpPr>
        <p:spPr/>
        <p:txBody>
          <a:bodyPr/>
          <a:lstStyle/>
          <a:p>
            <a:pPr>
              <a:defRPr/>
            </a:pPr>
            <a:fld id="{B899811D-4D65-4D3F-8847-E58480AA7EF0}" type="slidenum">
              <a:rPr lang="de-DE" smtClean="0"/>
              <a:pPr>
                <a:defRPr/>
              </a:pPr>
              <a:t>2</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Header Placeholder 3"/>
          <p:cNvSpPr>
            <a:spLocks noGrp="1"/>
          </p:cNvSpPr>
          <p:nvPr>
            <p:ph type="hdr" sz="quarter" idx="10"/>
          </p:nvPr>
        </p:nvSpPr>
        <p:spPr/>
        <p:txBody>
          <a:bodyPr/>
          <a:lstStyle/>
          <a:p>
            <a:pPr>
              <a:defRPr/>
            </a:pPr>
            <a:r>
              <a:rPr lang="en-US" smtClean="0"/>
              <a:t>Potential for Privatization of Regional Airports</a:t>
            </a:r>
            <a:endParaRPr lang="de-DE"/>
          </a:p>
        </p:txBody>
      </p:sp>
      <p:sp>
        <p:nvSpPr>
          <p:cNvPr id="5" name="Date Placeholder 4"/>
          <p:cNvSpPr>
            <a:spLocks noGrp="1"/>
          </p:cNvSpPr>
          <p:nvPr>
            <p:ph type="dt" idx="11"/>
          </p:nvPr>
        </p:nvSpPr>
        <p:spPr/>
        <p:txBody>
          <a:bodyPr/>
          <a:lstStyle/>
          <a:p>
            <a:pPr>
              <a:defRPr/>
            </a:pPr>
            <a:fld id="{3F55A08F-B6E2-4A1F-B173-396B0AF6A2BA}" type="datetime1">
              <a:rPr lang="de-DE" smtClean="0"/>
              <a:pPr>
                <a:defRPr/>
              </a:pPr>
              <a:t>20.06.2012</a:t>
            </a:fld>
            <a:endParaRPr lang="de-DE"/>
          </a:p>
        </p:txBody>
      </p:sp>
      <p:sp>
        <p:nvSpPr>
          <p:cNvPr id="6" name="Footer Placeholder 5"/>
          <p:cNvSpPr>
            <a:spLocks noGrp="1"/>
          </p:cNvSpPr>
          <p:nvPr>
            <p:ph type="ftr" sz="quarter" idx="12"/>
          </p:nvPr>
        </p:nvSpPr>
        <p:spPr/>
        <p:txBody>
          <a:bodyPr/>
          <a:lstStyle/>
          <a:p>
            <a:pPr>
              <a:defRPr/>
            </a:pPr>
            <a:r>
              <a:rPr lang="de-DE" smtClean="0"/>
              <a:t>Colloquium - Nils Küsgen</a:t>
            </a:r>
            <a:endParaRPr lang="de-DE"/>
          </a:p>
        </p:txBody>
      </p:sp>
      <p:sp>
        <p:nvSpPr>
          <p:cNvPr id="7" name="Slide Number Placeholder 6"/>
          <p:cNvSpPr>
            <a:spLocks noGrp="1"/>
          </p:cNvSpPr>
          <p:nvPr>
            <p:ph type="sldNum" sz="quarter" idx="13"/>
          </p:nvPr>
        </p:nvSpPr>
        <p:spPr/>
        <p:txBody>
          <a:bodyPr/>
          <a:lstStyle/>
          <a:p>
            <a:pPr>
              <a:defRPr/>
            </a:pPr>
            <a:fld id="{B899811D-4D65-4D3F-8847-E58480AA7EF0}" type="slidenum">
              <a:rPr lang="de-DE" smtClean="0"/>
              <a:pPr>
                <a:defRPr/>
              </a:pPr>
              <a:t>14</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Header Placeholder 3"/>
          <p:cNvSpPr>
            <a:spLocks noGrp="1"/>
          </p:cNvSpPr>
          <p:nvPr>
            <p:ph type="hdr" sz="quarter" idx="10"/>
          </p:nvPr>
        </p:nvSpPr>
        <p:spPr/>
        <p:txBody>
          <a:bodyPr/>
          <a:lstStyle/>
          <a:p>
            <a:pPr>
              <a:defRPr/>
            </a:pPr>
            <a:r>
              <a:rPr lang="en-US" smtClean="0"/>
              <a:t>Potential for Privatization of Regional Airports</a:t>
            </a:r>
            <a:endParaRPr lang="de-DE"/>
          </a:p>
        </p:txBody>
      </p:sp>
      <p:sp>
        <p:nvSpPr>
          <p:cNvPr id="5" name="Date Placeholder 4"/>
          <p:cNvSpPr>
            <a:spLocks noGrp="1"/>
          </p:cNvSpPr>
          <p:nvPr>
            <p:ph type="dt" idx="11"/>
          </p:nvPr>
        </p:nvSpPr>
        <p:spPr/>
        <p:txBody>
          <a:bodyPr/>
          <a:lstStyle/>
          <a:p>
            <a:pPr>
              <a:defRPr/>
            </a:pPr>
            <a:fld id="{23E5649C-AE17-4A42-94FD-57B6CC317530}" type="datetime1">
              <a:rPr lang="de-DE" smtClean="0"/>
              <a:pPr>
                <a:defRPr/>
              </a:pPr>
              <a:t>20.06.2012</a:t>
            </a:fld>
            <a:endParaRPr lang="de-DE"/>
          </a:p>
        </p:txBody>
      </p:sp>
      <p:sp>
        <p:nvSpPr>
          <p:cNvPr id="6" name="Footer Placeholder 5"/>
          <p:cNvSpPr>
            <a:spLocks noGrp="1"/>
          </p:cNvSpPr>
          <p:nvPr>
            <p:ph type="ftr" sz="quarter" idx="12"/>
          </p:nvPr>
        </p:nvSpPr>
        <p:spPr/>
        <p:txBody>
          <a:bodyPr/>
          <a:lstStyle/>
          <a:p>
            <a:pPr>
              <a:defRPr/>
            </a:pPr>
            <a:r>
              <a:rPr lang="de-DE" smtClean="0"/>
              <a:t>Colloquium - Nils Küsgen</a:t>
            </a:r>
            <a:endParaRPr lang="de-DE"/>
          </a:p>
        </p:txBody>
      </p:sp>
      <p:sp>
        <p:nvSpPr>
          <p:cNvPr id="7" name="Slide Number Placeholder 6"/>
          <p:cNvSpPr>
            <a:spLocks noGrp="1"/>
          </p:cNvSpPr>
          <p:nvPr>
            <p:ph type="sldNum" sz="quarter" idx="13"/>
          </p:nvPr>
        </p:nvSpPr>
        <p:spPr/>
        <p:txBody>
          <a:bodyPr/>
          <a:lstStyle/>
          <a:p>
            <a:pPr>
              <a:defRPr/>
            </a:pPr>
            <a:fld id="{B899811D-4D65-4D3F-8847-E58480AA7EF0}" type="slidenum">
              <a:rPr lang="de-DE" smtClean="0"/>
              <a:pPr>
                <a:defRPr/>
              </a:pPr>
              <a:t>15</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Lidl statt D&amp;G</a:t>
            </a:r>
            <a:endParaRPr lang="de-DE" dirty="0"/>
          </a:p>
        </p:txBody>
      </p:sp>
      <p:sp>
        <p:nvSpPr>
          <p:cNvPr id="4" name="Header Placeholder 3"/>
          <p:cNvSpPr>
            <a:spLocks noGrp="1"/>
          </p:cNvSpPr>
          <p:nvPr>
            <p:ph type="hdr" sz="quarter" idx="10"/>
          </p:nvPr>
        </p:nvSpPr>
        <p:spPr/>
        <p:txBody>
          <a:bodyPr/>
          <a:lstStyle/>
          <a:p>
            <a:pPr>
              <a:defRPr/>
            </a:pPr>
            <a:r>
              <a:rPr lang="en-US" smtClean="0"/>
              <a:t>Potential for Privatization of Regional Airports</a:t>
            </a:r>
            <a:endParaRPr lang="de-DE"/>
          </a:p>
        </p:txBody>
      </p:sp>
      <p:sp>
        <p:nvSpPr>
          <p:cNvPr id="5" name="Date Placeholder 4"/>
          <p:cNvSpPr>
            <a:spLocks noGrp="1"/>
          </p:cNvSpPr>
          <p:nvPr>
            <p:ph type="dt" idx="11"/>
          </p:nvPr>
        </p:nvSpPr>
        <p:spPr/>
        <p:txBody>
          <a:bodyPr/>
          <a:lstStyle/>
          <a:p>
            <a:pPr>
              <a:defRPr/>
            </a:pPr>
            <a:fld id="{D8F5B1BC-055D-44FA-A80A-E726F84B0A42}" type="datetime1">
              <a:rPr lang="de-DE" smtClean="0"/>
              <a:pPr>
                <a:defRPr/>
              </a:pPr>
              <a:t>20.06.2012</a:t>
            </a:fld>
            <a:endParaRPr lang="de-DE"/>
          </a:p>
        </p:txBody>
      </p:sp>
      <p:sp>
        <p:nvSpPr>
          <p:cNvPr id="6" name="Footer Placeholder 5"/>
          <p:cNvSpPr>
            <a:spLocks noGrp="1"/>
          </p:cNvSpPr>
          <p:nvPr>
            <p:ph type="ftr" sz="quarter" idx="12"/>
          </p:nvPr>
        </p:nvSpPr>
        <p:spPr/>
        <p:txBody>
          <a:bodyPr/>
          <a:lstStyle/>
          <a:p>
            <a:pPr>
              <a:defRPr/>
            </a:pPr>
            <a:r>
              <a:rPr lang="de-DE" smtClean="0"/>
              <a:t>Colloquium - Nils Küsgen</a:t>
            </a:r>
            <a:endParaRPr lang="de-DE"/>
          </a:p>
        </p:txBody>
      </p:sp>
      <p:sp>
        <p:nvSpPr>
          <p:cNvPr id="7" name="Slide Number Placeholder 6"/>
          <p:cNvSpPr>
            <a:spLocks noGrp="1"/>
          </p:cNvSpPr>
          <p:nvPr>
            <p:ph type="sldNum" sz="quarter" idx="13"/>
          </p:nvPr>
        </p:nvSpPr>
        <p:spPr/>
        <p:txBody>
          <a:bodyPr/>
          <a:lstStyle/>
          <a:p>
            <a:pPr>
              <a:defRPr/>
            </a:pPr>
            <a:fld id="{B899811D-4D65-4D3F-8847-E58480AA7EF0}" type="slidenum">
              <a:rPr lang="de-DE" smtClean="0"/>
              <a:pPr>
                <a:defRPr/>
              </a:pPr>
              <a:t>16</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Header Placeholder 3"/>
          <p:cNvSpPr>
            <a:spLocks noGrp="1"/>
          </p:cNvSpPr>
          <p:nvPr>
            <p:ph type="hdr" sz="quarter" idx="10"/>
          </p:nvPr>
        </p:nvSpPr>
        <p:spPr/>
        <p:txBody>
          <a:bodyPr/>
          <a:lstStyle/>
          <a:p>
            <a:pPr>
              <a:defRPr/>
            </a:pPr>
            <a:r>
              <a:rPr lang="en-US" smtClean="0"/>
              <a:t>Potential for Privatization of Regional Airports</a:t>
            </a:r>
            <a:endParaRPr lang="de-DE"/>
          </a:p>
        </p:txBody>
      </p:sp>
      <p:sp>
        <p:nvSpPr>
          <p:cNvPr id="5" name="Date Placeholder 4"/>
          <p:cNvSpPr>
            <a:spLocks noGrp="1"/>
          </p:cNvSpPr>
          <p:nvPr>
            <p:ph type="dt" idx="11"/>
          </p:nvPr>
        </p:nvSpPr>
        <p:spPr/>
        <p:txBody>
          <a:bodyPr/>
          <a:lstStyle/>
          <a:p>
            <a:pPr>
              <a:defRPr/>
            </a:pPr>
            <a:fld id="{3F55A08F-B6E2-4A1F-B173-396B0AF6A2BA}" type="datetime1">
              <a:rPr lang="de-DE" smtClean="0"/>
              <a:pPr>
                <a:defRPr/>
              </a:pPr>
              <a:t>20.06.2012</a:t>
            </a:fld>
            <a:endParaRPr lang="de-DE"/>
          </a:p>
        </p:txBody>
      </p:sp>
      <p:sp>
        <p:nvSpPr>
          <p:cNvPr id="6" name="Footer Placeholder 5"/>
          <p:cNvSpPr>
            <a:spLocks noGrp="1"/>
          </p:cNvSpPr>
          <p:nvPr>
            <p:ph type="ftr" sz="quarter" idx="12"/>
          </p:nvPr>
        </p:nvSpPr>
        <p:spPr/>
        <p:txBody>
          <a:bodyPr/>
          <a:lstStyle/>
          <a:p>
            <a:pPr>
              <a:defRPr/>
            </a:pPr>
            <a:r>
              <a:rPr lang="de-DE" smtClean="0"/>
              <a:t>Colloquium - Nils Küsgen</a:t>
            </a:r>
            <a:endParaRPr lang="de-DE"/>
          </a:p>
        </p:txBody>
      </p:sp>
      <p:sp>
        <p:nvSpPr>
          <p:cNvPr id="7" name="Slide Number Placeholder 6"/>
          <p:cNvSpPr>
            <a:spLocks noGrp="1"/>
          </p:cNvSpPr>
          <p:nvPr>
            <p:ph type="sldNum" sz="quarter" idx="13"/>
          </p:nvPr>
        </p:nvSpPr>
        <p:spPr/>
        <p:txBody>
          <a:bodyPr/>
          <a:lstStyle/>
          <a:p>
            <a:pPr>
              <a:defRPr/>
            </a:pPr>
            <a:fld id="{B899811D-4D65-4D3F-8847-E58480AA7EF0}" type="slidenum">
              <a:rPr lang="de-DE" smtClean="0"/>
              <a:pPr>
                <a:defRPr/>
              </a:pPr>
              <a:t>19</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Header Placeholder 3"/>
          <p:cNvSpPr>
            <a:spLocks noGrp="1"/>
          </p:cNvSpPr>
          <p:nvPr>
            <p:ph type="hdr" sz="quarter" idx="10"/>
          </p:nvPr>
        </p:nvSpPr>
        <p:spPr/>
        <p:txBody>
          <a:bodyPr/>
          <a:lstStyle/>
          <a:p>
            <a:pPr>
              <a:defRPr/>
            </a:pPr>
            <a:r>
              <a:rPr lang="en-US" smtClean="0"/>
              <a:t>Potential for Privatization of Regional Airports</a:t>
            </a:r>
            <a:endParaRPr lang="de-DE"/>
          </a:p>
        </p:txBody>
      </p:sp>
      <p:sp>
        <p:nvSpPr>
          <p:cNvPr id="5" name="Date Placeholder 4"/>
          <p:cNvSpPr>
            <a:spLocks noGrp="1"/>
          </p:cNvSpPr>
          <p:nvPr>
            <p:ph type="dt" idx="11"/>
          </p:nvPr>
        </p:nvSpPr>
        <p:spPr/>
        <p:txBody>
          <a:bodyPr/>
          <a:lstStyle/>
          <a:p>
            <a:pPr>
              <a:defRPr/>
            </a:pPr>
            <a:fld id="{3F55A08F-B6E2-4A1F-B173-396B0AF6A2BA}" type="datetime1">
              <a:rPr lang="de-DE" smtClean="0"/>
              <a:pPr>
                <a:defRPr/>
              </a:pPr>
              <a:t>20.06.2012</a:t>
            </a:fld>
            <a:endParaRPr lang="de-DE"/>
          </a:p>
        </p:txBody>
      </p:sp>
      <p:sp>
        <p:nvSpPr>
          <p:cNvPr id="6" name="Footer Placeholder 5"/>
          <p:cNvSpPr>
            <a:spLocks noGrp="1"/>
          </p:cNvSpPr>
          <p:nvPr>
            <p:ph type="ftr" sz="quarter" idx="12"/>
          </p:nvPr>
        </p:nvSpPr>
        <p:spPr/>
        <p:txBody>
          <a:bodyPr/>
          <a:lstStyle/>
          <a:p>
            <a:pPr>
              <a:defRPr/>
            </a:pPr>
            <a:r>
              <a:rPr lang="de-DE" smtClean="0"/>
              <a:t>Colloquium - Nils Küsgen</a:t>
            </a:r>
            <a:endParaRPr lang="de-DE"/>
          </a:p>
        </p:txBody>
      </p:sp>
      <p:sp>
        <p:nvSpPr>
          <p:cNvPr id="7" name="Slide Number Placeholder 6"/>
          <p:cNvSpPr>
            <a:spLocks noGrp="1"/>
          </p:cNvSpPr>
          <p:nvPr>
            <p:ph type="sldNum" sz="quarter" idx="13"/>
          </p:nvPr>
        </p:nvSpPr>
        <p:spPr/>
        <p:txBody>
          <a:bodyPr/>
          <a:lstStyle/>
          <a:p>
            <a:pPr>
              <a:defRPr/>
            </a:pPr>
            <a:fld id="{B899811D-4D65-4D3F-8847-E58480AA7EF0}" type="slidenum">
              <a:rPr lang="de-DE" smtClean="0"/>
              <a:pPr>
                <a:defRPr/>
              </a:pPr>
              <a:t>20</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These 2 interest groups have different objectives when talking about an airport.</a:t>
            </a:r>
          </a:p>
          <a:p>
            <a:endParaRPr lang="de-DE" dirty="0" smtClean="0"/>
          </a:p>
          <a:p>
            <a:r>
              <a:rPr lang="de-DE" dirty="0" smtClean="0"/>
              <a:t>The</a:t>
            </a:r>
            <a:r>
              <a:rPr lang="de-DE" baseline="0" dirty="0" smtClean="0"/>
              <a:t> seller (respectively the local government) wants to create jobs, increase economic growth and offer convinient sercices to the public.</a:t>
            </a:r>
          </a:p>
          <a:p>
            <a:endParaRPr lang="de-DE" baseline="0" dirty="0" smtClean="0"/>
          </a:p>
          <a:p>
            <a:r>
              <a:rPr lang="de-DE" baseline="0" dirty="0" smtClean="0"/>
              <a:t>Whether the investor wants to make profit, primarily. </a:t>
            </a:r>
          </a:p>
          <a:p>
            <a:endParaRPr lang="de-DE" dirty="0"/>
          </a:p>
        </p:txBody>
      </p:sp>
      <p:sp>
        <p:nvSpPr>
          <p:cNvPr id="4" name="Header Placeholder 3"/>
          <p:cNvSpPr>
            <a:spLocks noGrp="1"/>
          </p:cNvSpPr>
          <p:nvPr>
            <p:ph type="hdr" sz="quarter" idx="10"/>
          </p:nvPr>
        </p:nvSpPr>
        <p:spPr/>
        <p:txBody>
          <a:bodyPr/>
          <a:lstStyle/>
          <a:p>
            <a:pPr>
              <a:defRPr/>
            </a:pPr>
            <a:r>
              <a:rPr lang="en-US" smtClean="0"/>
              <a:t>Potential for Privatization of Regional Airports</a:t>
            </a:r>
            <a:endParaRPr lang="de-DE"/>
          </a:p>
        </p:txBody>
      </p:sp>
      <p:sp>
        <p:nvSpPr>
          <p:cNvPr id="5" name="Date Placeholder 4"/>
          <p:cNvSpPr>
            <a:spLocks noGrp="1"/>
          </p:cNvSpPr>
          <p:nvPr>
            <p:ph type="dt" idx="11"/>
          </p:nvPr>
        </p:nvSpPr>
        <p:spPr/>
        <p:txBody>
          <a:bodyPr/>
          <a:lstStyle/>
          <a:p>
            <a:pPr>
              <a:defRPr/>
            </a:pPr>
            <a:fld id="{53B659D5-92C6-4A43-94C6-A5461A90C8A2}" type="datetime1">
              <a:rPr lang="de-DE" smtClean="0"/>
              <a:pPr>
                <a:defRPr/>
              </a:pPr>
              <a:t>20.06.2012</a:t>
            </a:fld>
            <a:endParaRPr lang="de-DE"/>
          </a:p>
        </p:txBody>
      </p:sp>
      <p:sp>
        <p:nvSpPr>
          <p:cNvPr id="6" name="Footer Placeholder 5"/>
          <p:cNvSpPr>
            <a:spLocks noGrp="1"/>
          </p:cNvSpPr>
          <p:nvPr>
            <p:ph type="ftr" sz="quarter" idx="12"/>
          </p:nvPr>
        </p:nvSpPr>
        <p:spPr/>
        <p:txBody>
          <a:bodyPr/>
          <a:lstStyle/>
          <a:p>
            <a:pPr>
              <a:defRPr/>
            </a:pPr>
            <a:r>
              <a:rPr lang="de-DE" smtClean="0"/>
              <a:t>Colloquium - Nils Küsgen</a:t>
            </a:r>
            <a:endParaRPr lang="de-DE"/>
          </a:p>
        </p:txBody>
      </p:sp>
      <p:sp>
        <p:nvSpPr>
          <p:cNvPr id="7" name="Slide Number Placeholder 6"/>
          <p:cNvSpPr>
            <a:spLocks noGrp="1"/>
          </p:cNvSpPr>
          <p:nvPr>
            <p:ph type="sldNum" sz="quarter" idx="13"/>
          </p:nvPr>
        </p:nvSpPr>
        <p:spPr/>
        <p:txBody>
          <a:bodyPr/>
          <a:lstStyle/>
          <a:p>
            <a:pPr>
              <a:defRPr/>
            </a:pPr>
            <a:fld id="{B899811D-4D65-4D3F-8847-E58480AA7EF0}" type="slidenum">
              <a:rPr lang="de-DE" smtClean="0"/>
              <a:pPr>
                <a:defRPr/>
              </a:pPr>
              <a:t>21</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Governments are searching for investors, to to simply</a:t>
            </a:r>
            <a:r>
              <a:rPr lang="de-DE" baseline="0" dirty="0" smtClean="0"/>
              <a:t> </a:t>
            </a:r>
            <a:r>
              <a:rPr lang="de-DE" dirty="0" smtClean="0"/>
              <a:t>increase the efficiency of those airports and to limit the losses.</a:t>
            </a:r>
          </a:p>
        </p:txBody>
      </p:sp>
      <p:sp>
        <p:nvSpPr>
          <p:cNvPr id="4" name="Header Placeholder 3"/>
          <p:cNvSpPr>
            <a:spLocks noGrp="1"/>
          </p:cNvSpPr>
          <p:nvPr>
            <p:ph type="hdr" sz="quarter" idx="10"/>
          </p:nvPr>
        </p:nvSpPr>
        <p:spPr/>
        <p:txBody>
          <a:bodyPr/>
          <a:lstStyle/>
          <a:p>
            <a:pPr>
              <a:defRPr/>
            </a:pPr>
            <a:r>
              <a:rPr lang="en-US" smtClean="0"/>
              <a:t>Potential for Privatization of Regional Airports</a:t>
            </a:r>
            <a:endParaRPr lang="de-DE"/>
          </a:p>
        </p:txBody>
      </p:sp>
      <p:sp>
        <p:nvSpPr>
          <p:cNvPr id="5" name="Date Placeholder 4"/>
          <p:cNvSpPr>
            <a:spLocks noGrp="1"/>
          </p:cNvSpPr>
          <p:nvPr>
            <p:ph type="dt" idx="11"/>
          </p:nvPr>
        </p:nvSpPr>
        <p:spPr/>
        <p:txBody>
          <a:bodyPr/>
          <a:lstStyle/>
          <a:p>
            <a:pPr>
              <a:defRPr/>
            </a:pPr>
            <a:fld id="{753F0EED-CFA4-4793-9A5E-251653505E5A}" type="datetime1">
              <a:rPr lang="de-DE" smtClean="0"/>
              <a:pPr>
                <a:defRPr/>
              </a:pPr>
              <a:t>20.06.2012</a:t>
            </a:fld>
            <a:endParaRPr lang="de-DE"/>
          </a:p>
        </p:txBody>
      </p:sp>
      <p:sp>
        <p:nvSpPr>
          <p:cNvPr id="6" name="Footer Placeholder 5"/>
          <p:cNvSpPr>
            <a:spLocks noGrp="1"/>
          </p:cNvSpPr>
          <p:nvPr>
            <p:ph type="ftr" sz="quarter" idx="12"/>
          </p:nvPr>
        </p:nvSpPr>
        <p:spPr/>
        <p:txBody>
          <a:bodyPr/>
          <a:lstStyle/>
          <a:p>
            <a:pPr>
              <a:defRPr/>
            </a:pPr>
            <a:r>
              <a:rPr lang="de-DE" smtClean="0"/>
              <a:t>Colloquium - Nils Küsgen</a:t>
            </a:r>
            <a:endParaRPr lang="de-DE"/>
          </a:p>
        </p:txBody>
      </p:sp>
      <p:sp>
        <p:nvSpPr>
          <p:cNvPr id="7" name="Slide Number Placeholder 6"/>
          <p:cNvSpPr>
            <a:spLocks noGrp="1"/>
          </p:cNvSpPr>
          <p:nvPr>
            <p:ph type="sldNum" sz="quarter" idx="13"/>
          </p:nvPr>
        </p:nvSpPr>
        <p:spPr/>
        <p:txBody>
          <a:bodyPr/>
          <a:lstStyle/>
          <a:p>
            <a:pPr>
              <a:defRPr/>
            </a:pPr>
            <a:fld id="{B899811D-4D65-4D3F-8847-E58480AA7EF0}" type="slidenum">
              <a:rPr lang="de-DE" smtClean="0"/>
              <a:pPr>
                <a:defRPr/>
              </a:pPr>
              <a:t>22</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It is of no doubt, that airports do play a major economic role in their region. As you can see here, ....</a:t>
            </a:r>
          </a:p>
          <a:p>
            <a:r>
              <a:rPr lang="de-DE" dirty="0" smtClean="0"/>
              <a:t> They are often called job-motors.</a:t>
            </a:r>
            <a:endParaRPr lang="de-DE" dirty="0"/>
          </a:p>
        </p:txBody>
      </p:sp>
      <p:sp>
        <p:nvSpPr>
          <p:cNvPr id="4" name="Header Placeholder 3"/>
          <p:cNvSpPr>
            <a:spLocks noGrp="1"/>
          </p:cNvSpPr>
          <p:nvPr>
            <p:ph type="hdr" sz="quarter" idx="10"/>
          </p:nvPr>
        </p:nvSpPr>
        <p:spPr/>
        <p:txBody>
          <a:bodyPr/>
          <a:lstStyle/>
          <a:p>
            <a:pPr>
              <a:defRPr/>
            </a:pPr>
            <a:r>
              <a:rPr lang="en-US" smtClean="0"/>
              <a:t>Potential for Privatization of Regional Airports</a:t>
            </a:r>
            <a:endParaRPr lang="de-DE"/>
          </a:p>
        </p:txBody>
      </p:sp>
      <p:sp>
        <p:nvSpPr>
          <p:cNvPr id="5" name="Date Placeholder 4"/>
          <p:cNvSpPr>
            <a:spLocks noGrp="1"/>
          </p:cNvSpPr>
          <p:nvPr>
            <p:ph type="dt" idx="11"/>
          </p:nvPr>
        </p:nvSpPr>
        <p:spPr/>
        <p:txBody>
          <a:bodyPr/>
          <a:lstStyle/>
          <a:p>
            <a:pPr>
              <a:defRPr/>
            </a:pPr>
            <a:fld id="{9CD762C9-8F5D-4179-A1EC-C0BE31FD5364}" type="datetime1">
              <a:rPr lang="de-DE" smtClean="0"/>
              <a:pPr>
                <a:defRPr/>
              </a:pPr>
              <a:t>20.06.2012</a:t>
            </a:fld>
            <a:endParaRPr lang="de-DE"/>
          </a:p>
        </p:txBody>
      </p:sp>
      <p:sp>
        <p:nvSpPr>
          <p:cNvPr id="6" name="Footer Placeholder 5"/>
          <p:cNvSpPr>
            <a:spLocks noGrp="1"/>
          </p:cNvSpPr>
          <p:nvPr>
            <p:ph type="ftr" sz="quarter" idx="12"/>
          </p:nvPr>
        </p:nvSpPr>
        <p:spPr/>
        <p:txBody>
          <a:bodyPr/>
          <a:lstStyle/>
          <a:p>
            <a:pPr>
              <a:defRPr/>
            </a:pPr>
            <a:r>
              <a:rPr lang="de-DE" smtClean="0"/>
              <a:t>Colloquium - Nils Küsgen</a:t>
            </a:r>
            <a:endParaRPr lang="de-DE"/>
          </a:p>
        </p:txBody>
      </p:sp>
      <p:sp>
        <p:nvSpPr>
          <p:cNvPr id="7" name="Slide Number Placeholder 6"/>
          <p:cNvSpPr>
            <a:spLocks noGrp="1"/>
          </p:cNvSpPr>
          <p:nvPr>
            <p:ph type="sldNum" sz="quarter" idx="13"/>
          </p:nvPr>
        </p:nvSpPr>
        <p:spPr/>
        <p:txBody>
          <a:bodyPr/>
          <a:lstStyle/>
          <a:p>
            <a:pPr>
              <a:defRPr/>
            </a:pPr>
            <a:fld id="{B899811D-4D65-4D3F-8847-E58480AA7EF0}" type="slidenum">
              <a:rPr lang="de-DE" smtClean="0"/>
              <a:pPr>
                <a:defRPr/>
              </a:pPr>
              <a:t>23</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Die geister die ich rief</a:t>
            </a:r>
            <a:endParaRPr lang="de-DE" dirty="0"/>
          </a:p>
        </p:txBody>
      </p:sp>
      <p:sp>
        <p:nvSpPr>
          <p:cNvPr id="4" name="Header Placeholder 3"/>
          <p:cNvSpPr>
            <a:spLocks noGrp="1"/>
          </p:cNvSpPr>
          <p:nvPr>
            <p:ph type="hdr" sz="quarter" idx="10"/>
          </p:nvPr>
        </p:nvSpPr>
        <p:spPr/>
        <p:txBody>
          <a:bodyPr/>
          <a:lstStyle/>
          <a:p>
            <a:pPr>
              <a:defRPr/>
            </a:pPr>
            <a:r>
              <a:rPr lang="en-US" smtClean="0"/>
              <a:t>Potential for Privatization of Regional Airports</a:t>
            </a:r>
            <a:endParaRPr lang="de-DE"/>
          </a:p>
        </p:txBody>
      </p:sp>
      <p:sp>
        <p:nvSpPr>
          <p:cNvPr id="5" name="Date Placeholder 4"/>
          <p:cNvSpPr>
            <a:spLocks noGrp="1"/>
          </p:cNvSpPr>
          <p:nvPr>
            <p:ph type="dt" idx="11"/>
          </p:nvPr>
        </p:nvSpPr>
        <p:spPr/>
        <p:txBody>
          <a:bodyPr/>
          <a:lstStyle/>
          <a:p>
            <a:pPr>
              <a:defRPr/>
            </a:pPr>
            <a:fld id="{ED241E1D-8B7C-439E-A49B-5857B0DB4671}" type="datetime1">
              <a:rPr lang="de-DE" smtClean="0"/>
              <a:pPr>
                <a:defRPr/>
              </a:pPr>
              <a:t>20.06.2012</a:t>
            </a:fld>
            <a:endParaRPr lang="de-DE"/>
          </a:p>
        </p:txBody>
      </p:sp>
      <p:sp>
        <p:nvSpPr>
          <p:cNvPr id="6" name="Footer Placeholder 5"/>
          <p:cNvSpPr>
            <a:spLocks noGrp="1"/>
          </p:cNvSpPr>
          <p:nvPr>
            <p:ph type="ftr" sz="quarter" idx="12"/>
          </p:nvPr>
        </p:nvSpPr>
        <p:spPr/>
        <p:txBody>
          <a:bodyPr/>
          <a:lstStyle/>
          <a:p>
            <a:pPr>
              <a:defRPr/>
            </a:pPr>
            <a:r>
              <a:rPr lang="de-DE" smtClean="0"/>
              <a:t>Colloquium - Nils Küsgen</a:t>
            </a:r>
            <a:endParaRPr lang="de-DE"/>
          </a:p>
        </p:txBody>
      </p:sp>
      <p:sp>
        <p:nvSpPr>
          <p:cNvPr id="7" name="Slide Number Placeholder 6"/>
          <p:cNvSpPr>
            <a:spLocks noGrp="1"/>
          </p:cNvSpPr>
          <p:nvPr>
            <p:ph type="sldNum" sz="quarter" idx="13"/>
          </p:nvPr>
        </p:nvSpPr>
        <p:spPr/>
        <p:txBody>
          <a:bodyPr/>
          <a:lstStyle/>
          <a:p>
            <a:pPr>
              <a:defRPr/>
            </a:pPr>
            <a:fld id="{B899811D-4D65-4D3F-8847-E58480AA7EF0}" type="slidenum">
              <a:rPr lang="de-DE" smtClean="0"/>
              <a:pPr>
                <a:defRPr/>
              </a:pPr>
              <a:t>24</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de-DE" baseline="0" dirty="0" smtClean="0"/>
          </a:p>
        </p:txBody>
      </p:sp>
      <p:sp>
        <p:nvSpPr>
          <p:cNvPr id="4" name="Header Placeholder 3"/>
          <p:cNvSpPr>
            <a:spLocks noGrp="1"/>
          </p:cNvSpPr>
          <p:nvPr>
            <p:ph type="hdr" sz="quarter" idx="10"/>
          </p:nvPr>
        </p:nvSpPr>
        <p:spPr/>
        <p:txBody>
          <a:bodyPr/>
          <a:lstStyle/>
          <a:p>
            <a:pPr>
              <a:defRPr/>
            </a:pPr>
            <a:r>
              <a:rPr lang="en-US" smtClean="0"/>
              <a:t>Potential for Privatization of Regional Airports</a:t>
            </a:r>
            <a:endParaRPr lang="de-DE"/>
          </a:p>
        </p:txBody>
      </p:sp>
      <p:sp>
        <p:nvSpPr>
          <p:cNvPr id="5" name="Date Placeholder 4"/>
          <p:cNvSpPr>
            <a:spLocks noGrp="1"/>
          </p:cNvSpPr>
          <p:nvPr>
            <p:ph type="dt" idx="11"/>
          </p:nvPr>
        </p:nvSpPr>
        <p:spPr/>
        <p:txBody>
          <a:bodyPr/>
          <a:lstStyle/>
          <a:p>
            <a:pPr>
              <a:defRPr/>
            </a:pPr>
            <a:fld id="{BAD06A8F-D448-4948-AD2E-EDC9DE7C4BBC}" type="datetime1">
              <a:rPr lang="de-DE" smtClean="0"/>
              <a:pPr>
                <a:defRPr/>
              </a:pPr>
              <a:t>20.06.2012</a:t>
            </a:fld>
            <a:endParaRPr lang="de-DE"/>
          </a:p>
        </p:txBody>
      </p:sp>
      <p:sp>
        <p:nvSpPr>
          <p:cNvPr id="6" name="Footer Placeholder 5"/>
          <p:cNvSpPr>
            <a:spLocks noGrp="1"/>
          </p:cNvSpPr>
          <p:nvPr>
            <p:ph type="ftr" sz="quarter" idx="12"/>
          </p:nvPr>
        </p:nvSpPr>
        <p:spPr/>
        <p:txBody>
          <a:bodyPr/>
          <a:lstStyle/>
          <a:p>
            <a:pPr>
              <a:defRPr/>
            </a:pPr>
            <a:r>
              <a:rPr lang="de-DE" smtClean="0"/>
              <a:t>Colloquium - Nils Küsgen</a:t>
            </a:r>
            <a:endParaRPr lang="de-DE"/>
          </a:p>
        </p:txBody>
      </p:sp>
      <p:sp>
        <p:nvSpPr>
          <p:cNvPr id="7" name="Slide Number Placeholder 6"/>
          <p:cNvSpPr>
            <a:spLocks noGrp="1"/>
          </p:cNvSpPr>
          <p:nvPr>
            <p:ph type="sldNum" sz="quarter" idx="13"/>
          </p:nvPr>
        </p:nvSpPr>
        <p:spPr/>
        <p:txBody>
          <a:bodyPr/>
          <a:lstStyle/>
          <a:p>
            <a:pPr>
              <a:defRPr/>
            </a:pPr>
            <a:fld id="{B899811D-4D65-4D3F-8847-E58480AA7EF0}" type="slidenum">
              <a:rPr lang="de-DE" smtClean="0"/>
              <a:pPr>
                <a:defRPr/>
              </a:pPr>
              <a:t>26</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Header Placeholder 3"/>
          <p:cNvSpPr>
            <a:spLocks noGrp="1"/>
          </p:cNvSpPr>
          <p:nvPr>
            <p:ph type="hdr" sz="quarter" idx="10"/>
          </p:nvPr>
        </p:nvSpPr>
        <p:spPr/>
        <p:txBody>
          <a:bodyPr/>
          <a:lstStyle/>
          <a:p>
            <a:pPr>
              <a:defRPr/>
            </a:pPr>
            <a:r>
              <a:rPr lang="en-US" smtClean="0"/>
              <a:t>Potential for Privatization of Regional Airports</a:t>
            </a:r>
            <a:endParaRPr lang="de-DE"/>
          </a:p>
        </p:txBody>
      </p:sp>
      <p:sp>
        <p:nvSpPr>
          <p:cNvPr id="5" name="Date Placeholder 4"/>
          <p:cNvSpPr>
            <a:spLocks noGrp="1"/>
          </p:cNvSpPr>
          <p:nvPr>
            <p:ph type="dt" idx="11"/>
          </p:nvPr>
        </p:nvSpPr>
        <p:spPr/>
        <p:txBody>
          <a:bodyPr/>
          <a:lstStyle/>
          <a:p>
            <a:pPr>
              <a:defRPr/>
            </a:pPr>
            <a:fld id="{4C34EB75-CB22-4D35-BD12-35837587D958}" type="datetime1">
              <a:rPr lang="de-DE" smtClean="0"/>
              <a:pPr>
                <a:defRPr/>
              </a:pPr>
              <a:t>20.06.2012</a:t>
            </a:fld>
            <a:endParaRPr lang="de-DE"/>
          </a:p>
        </p:txBody>
      </p:sp>
      <p:sp>
        <p:nvSpPr>
          <p:cNvPr id="6" name="Footer Placeholder 5"/>
          <p:cNvSpPr>
            <a:spLocks noGrp="1"/>
          </p:cNvSpPr>
          <p:nvPr>
            <p:ph type="ftr" sz="quarter" idx="12"/>
          </p:nvPr>
        </p:nvSpPr>
        <p:spPr/>
        <p:txBody>
          <a:bodyPr/>
          <a:lstStyle/>
          <a:p>
            <a:pPr>
              <a:defRPr/>
            </a:pPr>
            <a:r>
              <a:rPr lang="de-DE" smtClean="0"/>
              <a:t>Colloquium - Nils Küsgen</a:t>
            </a:r>
            <a:endParaRPr lang="de-DE"/>
          </a:p>
        </p:txBody>
      </p:sp>
      <p:sp>
        <p:nvSpPr>
          <p:cNvPr id="7" name="Slide Number Placeholder 6"/>
          <p:cNvSpPr>
            <a:spLocks noGrp="1"/>
          </p:cNvSpPr>
          <p:nvPr>
            <p:ph type="sldNum" sz="quarter" idx="13"/>
          </p:nvPr>
        </p:nvSpPr>
        <p:spPr/>
        <p:txBody>
          <a:bodyPr/>
          <a:lstStyle/>
          <a:p>
            <a:pPr>
              <a:defRPr/>
            </a:pPr>
            <a:fld id="{B899811D-4D65-4D3F-8847-E58480AA7EF0}" type="slidenum">
              <a:rPr lang="de-DE" smtClean="0"/>
              <a:pPr>
                <a:defRPr/>
              </a:pPr>
              <a:t>3</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Header Placeholder 3"/>
          <p:cNvSpPr>
            <a:spLocks noGrp="1"/>
          </p:cNvSpPr>
          <p:nvPr>
            <p:ph type="hdr" sz="quarter" idx="10"/>
          </p:nvPr>
        </p:nvSpPr>
        <p:spPr/>
        <p:txBody>
          <a:bodyPr/>
          <a:lstStyle/>
          <a:p>
            <a:pPr>
              <a:defRPr/>
            </a:pPr>
            <a:r>
              <a:rPr lang="en-US" smtClean="0"/>
              <a:t>Potential for Privatization of Regional Airports</a:t>
            </a:r>
            <a:endParaRPr lang="de-DE"/>
          </a:p>
        </p:txBody>
      </p:sp>
      <p:sp>
        <p:nvSpPr>
          <p:cNvPr id="5" name="Date Placeholder 4"/>
          <p:cNvSpPr>
            <a:spLocks noGrp="1"/>
          </p:cNvSpPr>
          <p:nvPr>
            <p:ph type="dt" idx="11"/>
          </p:nvPr>
        </p:nvSpPr>
        <p:spPr/>
        <p:txBody>
          <a:bodyPr/>
          <a:lstStyle/>
          <a:p>
            <a:pPr>
              <a:defRPr/>
            </a:pPr>
            <a:fld id="{3F55A08F-B6E2-4A1F-B173-396B0AF6A2BA}" type="datetime1">
              <a:rPr lang="de-DE" smtClean="0"/>
              <a:pPr>
                <a:defRPr/>
              </a:pPr>
              <a:t>20.06.2012</a:t>
            </a:fld>
            <a:endParaRPr lang="de-DE"/>
          </a:p>
        </p:txBody>
      </p:sp>
      <p:sp>
        <p:nvSpPr>
          <p:cNvPr id="6" name="Footer Placeholder 5"/>
          <p:cNvSpPr>
            <a:spLocks noGrp="1"/>
          </p:cNvSpPr>
          <p:nvPr>
            <p:ph type="ftr" sz="quarter" idx="12"/>
          </p:nvPr>
        </p:nvSpPr>
        <p:spPr/>
        <p:txBody>
          <a:bodyPr/>
          <a:lstStyle/>
          <a:p>
            <a:pPr>
              <a:defRPr/>
            </a:pPr>
            <a:r>
              <a:rPr lang="de-DE" smtClean="0"/>
              <a:t>Colloquium - Nils Küsgen</a:t>
            </a:r>
            <a:endParaRPr lang="de-DE"/>
          </a:p>
        </p:txBody>
      </p:sp>
      <p:sp>
        <p:nvSpPr>
          <p:cNvPr id="7" name="Slide Number Placeholder 6"/>
          <p:cNvSpPr>
            <a:spLocks noGrp="1"/>
          </p:cNvSpPr>
          <p:nvPr>
            <p:ph type="sldNum" sz="quarter" idx="13"/>
          </p:nvPr>
        </p:nvSpPr>
        <p:spPr/>
        <p:txBody>
          <a:bodyPr/>
          <a:lstStyle/>
          <a:p>
            <a:pPr>
              <a:defRPr/>
            </a:pPr>
            <a:fld id="{B899811D-4D65-4D3F-8847-E58480AA7EF0}" type="slidenum">
              <a:rPr lang="de-DE" smtClean="0"/>
              <a:pPr>
                <a:defRPr/>
              </a:pPr>
              <a:t>27</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smtClean="0"/>
              <a:t>(Bremen</a:t>
            </a:r>
            <a:r>
              <a:rPr lang="de-DE" baseline="0" smtClean="0"/>
              <a:t> airport: http://www.gtai.com/homepage/info-service/publications/our-publications/germany-investment-magazine/vol-2010/vol-022010/german-business-2/)</a:t>
            </a:r>
            <a:endParaRPr lang="de-DE"/>
          </a:p>
        </p:txBody>
      </p:sp>
      <p:sp>
        <p:nvSpPr>
          <p:cNvPr id="4" name="Header Placeholder 3"/>
          <p:cNvSpPr>
            <a:spLocks noGrp="1"/>
          </p:cNvSpPr>
          <p:nvPr>
            <p:ph type="hdr" sz="quarter" idx="10"/>
          </p:nvPr>
        </p:nvSpPr>
        <p:spPr/>
        <p:txBody>
          <a:bodyPr/>
          <a:lstStyle/>
          <a:p>
            <a:pPr>
              <a:defRPr/>
            </a:pPr>
            <a:r>
              <a:rPr lang="en-US" smtClean="0"/>
              <a:t>Potential for Privatization of Regional Airports</a:t>
            </a:r>
            <a:endParaRPr lang="de-DE"/>
          </a:p>
        </p:txBody>
      </p:sp>
      <p:sp>
        <p:nvSpPr>
          <p:cNvPr id="5" name="Date Placeholder 4"/>
          <p:cNvSpPr>
            <a:spLocks noGrp="1"/>
          </p:cNvSpPr>
          <p:nvPr>
            <p:ph type="dt" idx="11"/>
          </p:nvPr>
        </p:nvSpPr>
        <p:spPr/>
        <p:txBody>
          <a:bodyPr/>
          <a:lstStyle/>
          <a:p>
            <a:pPr>
              <a:defRPr/>
            </a:pPr>
            <a:fld id="{C4FB0A8D-EF93-49AD-BAEB-A5002F6D3DC4}" type="datetime1">
              <a:rPr lang="de-DE" smtClean="0"/>
              <a:pPr>
                <a:defRPr/>
              </a:pPr>
              <a:t>20.06.2012</a:t>
            </a:fld>
            <a:endParaRPr lang="de-DE"/>
          </a:p>
        </p:txBody>
      </p:sp>
      <p:sp>
        <p:nvSpPr>
          <p:cNvPr id="6" name="Footer Placeholder 5"/>
          <p:cNvSpPr>
            <a:spLocks noGrp="1"/>
          </p:cNvSpPr>
          <p:nvPr>
            <p:ph type="ftr" sz="quarter" idx="12"/>
          </p:nvPr>
        </p:nvSpPr>
        <p:spPr/>
        <p:txBody>
          <a:bodyPr/>
          <a:lstStyle/>
          <a:p>
            <a:pPr>
              <a:defRPr/>
            </a:pPr>
            <a:r>
              <a:rPr lang="de-DE" smtClean="0"/>
              <a:t>Colloquium - Nils Küsgen</a:t>
            </a:r>
            <a:endParaRPr lang="de-DE"/>
          </a:p>
        </p:txBody>
      </p:sp>
      <p:sp>
        <p:nvSpPr>
          <p:cNvPr id="7" name="Slide Number Placeholder 6"/>
          <p:cNvSpPr>
            <a:spLocks noGrp="1"/>
          </p:cNvSpPr>
          <p:nvPr>
            <p:ph type="sldNum" sz="quarter" idx="13"/>
          </p:nvPr>
        </p:nvSpPr>
        <p:spPr/>
        <p:txBody>
          <a:bodyPr/>
          <a:lstStyle/>
          <a:p>
            <a:pPr>
              <a:defRPr/>
            </a:pPr>
            <a:fld id="{B899811D-4D65-4D3F-8847-E58480AA7EF0}" type="slidenum">
              <a:rPr lang="de-DE" smtClean="0"/>
              <a:pPr>
                <a:defRPr/>
              </a:pPr>
              <a:t>28</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smtClean="0"/>
              <a:t>Therefore,</a:t>
            </a:r>
            <a:r>
              <a:rPr lang="de-DE" baseline="0" smtClean="0"/>
              <a:t> </a:t>
            </a:r>
            <a:endParaRPr lang="de-DE"/>
          </a:p>
        </p:txBody>
      </p:sp>
      <p:sp>
        <p:nvSpPr>
          <p:cNvPr id="4" name="Header Placeholder 3"/>
          <p:cNvSpPr>
            <a:spLocks noGrp="1"/>
          </p:cNvSpPr>
          <p:nvPr>
            <p:ph type="hdr" sz="quarter" idx="10"/>
          </p:nvPr>
        </p:nvSpPr>
        <p:spPr/>
        <p:txBody>
          <a:bodyPr/>
          <a:lstStyle/>
          <a:p>
            <a:pPr>
              <a:defRPr/>
            </a:pPr>
            <a:r>
              <a:rPr lang="en-US" smtClean="0"/>
              <a:t>Potential for Privatization of Regional Airports</a:t>
            </a:r>
            <a:endParaRPr lang="de-DE"/>
          </a:p>
        </p:txBody>
      </p:sp>
      <p:sp>
        <p:nvSpPr>
          <p:cNvPr id="5" name="Date Placeholder 4"/>
          <p:cNvSpPr>
            <a:spLocks noGrp="1"/>
          </p:cNvSpPr>
          <p:nvPr>
            <p:ph type="dt" idx="11"/>
          </p:nvPr>
        </p:nvSpPr>
        <p:spPr/>
        <p:txBody>
          <a:bodyPr/>
          <a:lstStyle/>
          <a:p>
            <a:pPr>
              <a:defRPr/>
            </a:pPr>
            <a:fld id="{B51442CA-548E-42CB-B8EB-4CA32D824127}" type="datetime1">
              <a:rPr lang="de-DE" smtClean="0"/>
              <a:pPr>
                <a:defRPr/>
              </a:pPr>
              <a:t>20.06.2012</a:t>
            </a:fld>
            <a:endParaRPr lang="de-DE"/>
          </a:p>
        </p:txBody>
      </p:sp>
      <p:sp>
        <p:nvSpPr>
          <p:cNvPr id="6" name="Footer Placeholder 5"/>
          <p:cNvSpPr>
            <a:spLocks noGrp="1"/>
          </p:cNvSpPr>
          <p:nvPr>
            <p:ph type="ftr" sz="quarter" idx="12"/>
          </p:nvPr>
        </p:nvSpPr>
        <p:spPr/>
        <p:txBody>
          <a:bodyPr/>
          <a:lstStyle/>
          <a:p>
            <a:pPr>
              <a:defRPr/>
            </a:pPr>
            <a:r>
              <a:rPr lang="de-DE" smtClean="0"/>
              <a:t>Colloquium - Nils Küsgen</a:t>
            </a:r>
            <a:endParaRPr lang="de-DE"/>
          </a:p>
        </p:txBody>
      </p:sp>
      <p:sp>
        <p:nvSpPr>
          <p:cNvPr id="7" name="Slide Number Placeholder 6"/>
          <p:cNvSpPr>
            <a:spLocks noGrp="1"/>
          </p:cNvSpPr>
          <p:nvPr>
            <p:ph type="sldNum" sz="quarter" idx="13"/>
          </p:nvPr>
        </p:nvSpPr>
        <p:spPr/>
        <p:txBody>
          <a:bodyPr/>
          <a:lstStyle/>
          <a:p>
            <a:pPr>
              <a:defRPr/>
            </a:pPr>
            <a:fld id="{B899811D-4D65-4D3F-8847-E58480AA7EF0}" type="slidenum">
              <a:rPr lang="de-DE" smtClean="0"/>
              <a:pPr>
                <a:defRPr/>
              </a:pPr>
              <a:t>29</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Header Placeholder 3"/>
          <p:cNvSpPr>
            <a:spLocks noGrp="1"/>
          </p:cNvSpPr>
          <p:nvPr>
            <p:ph type="hdr" sz="quarter" idx="10"/>
          </p:nvPr>
        </p:nvSpPr>
        <p:spPr/>
        <p:txBody>
          <a:bodyPr/>
          <a:lstStyle/>
          <a:p>
            <a:pPr>
              <a:defRPr/>
            </a:pPr>
            <a:r>
              <a:rPr lang="en-US" smtClean="0"/>
              <a:t>Potential for Privatization of Regional Airports</a:t>
            </a:r>
            <a:endParaRPr lang="de-DE"/>
          </a:p>
        </p:txBody>
      </p:sp>
      <p:sp>
        <p:nvSpPr>
          <p:cNvPr id="5" name="Date Placeholder 4"/>
          <p:cNvSpPr>
            <a:spLocks noGrp="1"/>
          </p:cNvSpPr>
          <p:nvPr>
            <p:ph type="dt" idx="11"/>
          </p:nvPr>
        </p:nvSpPr>
        <p:spPr/>
        <p:txBody>
          <a:bodyPr/>
          <a:lstStyle/>
          <a:p>
            <a:pPr>
              <a:defRPr/>
            </a:pPr>
            <a:fld id="{3F55A08F-B6E2-4A1F-B173-396B0AF6A2BA}" type="datetime1">
              <a:rPr lang="de-DE" smtClean="0"/>
              <a:pPr>
                <a:defRPr/>
              </a:pPr>
              <a:t>19.06.2012</a:t>
            </a:fld>
            <a:endParaRPr lang="de-DE"/>
          </a:p>
        </p:txBody>
      </p:sp>
      <p:sp>
        <p:nvSpPr>
          <p:cNvPr id="6" name="Footer Placeholder 5"/>
          <p:cNvSpPr>
            <a:spLocks noGrp="1"/>
          </p:cNvSpPr>
          <p:nvPr>
            <p:ph type="ftr" sz="quarter" idx="12"/>
          </p:nvPr>
        </p:nvSpPr>
        <p:spPr/>
        <p:txBody>
          <a:bodyPr/>
          <a:lstStyle/>
          <a:p>
            <a:pPr>
              <a:defRPr/>
            </a:pPr>
            <a:r>
              <a:rPr lang="de-DE" smtClean="0"/>
              <a:t>Colloquium - Nils Küsgen</a:t>
            </a:r>
            <a:endParaRPr lang="de-DE"/>
          </a:p>
        </p:txBody>
      </p:sp>
      <p:sp>
        <p:nvSpPr>
          <p:cNvPr id="7" name="Slide Number Placeholder 6"/>
          <p:cNvSpPr>
            <a:spLocks noGrp="1"/>
          </p:cNvSpPr>
          <p:nvPr>
            <p:ph type="sldNum" sz="quarter" idx="13"/>
          </p:nvPr>
        </p:nvSpPr>
        <p:spPr/>
        <p:txBody>
          <a:bodyPr/>
          <a:lstStyle/>
          <a:p>
            <a:pPr>
              <a:defRPr/>
            </a:pPr>
            <a:fld id="{B899811D-4D65-4D3F-8847-E58480AA7EF0}" type="slidenum">
              <a:rPr lang="de-DE" smtClean="0"/>
              <a:pPr>
                <a:defRPr/>
              </a:pPr>
              <a:t>30</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118.000 tonns freight</a:t>
            </a:r>
            <a:endParaRPr lang="de-DE" dirty="0"/>
          </a:p>
        </p:txBody>
      </p:sp>
      <p:sp>
        <p:nvSpPr>
          <p:cNvPr id="4" name="Header Placeholder 3"/>
          <p:cNvSpPr>
            <a:spLocks noGrp="1"/>
          </p:cNvSpPr>
          <p:nvPr>
            <p:ph type="hdr" sz="quarter" idx="10"/>
          </p:nvPr>
        </p:nvSpPr>
        <p:spPr/>
        <p:txBody>
          <a:bodyPr/>
          <a:lstStyle/>
          <a:p>
            <a:pPr>
              <a:defRPr/>
            </a:pPr>
            <a:r>
              <a:rPr lang="en-US" smtClean="0"/>
              <a:t>Potential for Privatization of Regional Airports</a:t>
            </a:r>
            <a:endParaRPr lang="de-DE"/>
          </a:p>
        </p:txBody>
      </p:sp>
      <p:sp>
        <p:nvSpPr>
          <p:cNvPr id="5" name="Date Placeholder 4"/>
          <p:cNvSpPr>
            <a:spLocks noGrp="1"/>
          </p:cNvSpPr>
          <p:nvPr>
            <p:ph type="dt" idx="11"/>
          </p:nvPr>
        </p:nvSpPr>
        <p:spPr/>
        <p:txBody>
          <a:bodyPr/>
          <a:lstStyle/>
          <a:p>
            <a:pPr>
              <a:defRPr/>
            </a:pPr>
            <a:fld id="{940916A2-00D9-408A-9E9C-8CEE7A7BCA9E}" type="datetime1">
              <a:rPr lang="de-DE" smtClean="0"/>
              <a:pPr>
                <a:defRPr/>
              </a:pPr>
              <a:t>19.06.2012</a:t>
            </a:fld>
            <a:endParaRPr lang="de-DE"/>
          </a:p>
        </p:txBody>
      </p:sp>
      <p:sp>
        <p:nvSpPr>
          <p:cNvPr id="6" name="Footer Placeholder 5"/>
          <p:cNvSpPr>
            <a:spLocks noGrp="1"/>
          </p:cNvSpPr>
          <p:nvPr>
            <p:ph type="ftr" sz="quarter" idx="12"/>
          </p:nvPr>
        </p:nvSpPr>
        <p:spPr/>
        <p:txBody>
          <a:bodyPr/>
          <a:lstStyle/>
          <a:p>
            <a:pPr>
              <a:defRPr/>
            </a:pPr>
            <a:r>
              <a:rPr lang="de-DE" smtClean="0"/>
              <a:t>Colloquium - Nils Küsgen</a:t>
            </a:r>
            <a:endParaRPr lang="de-DE"/>
          </a:p>
        </p:txBody>
      </p:sp>
      <p:sp>
        <p:nvSpPr>
          <p:cNvPr id="7" name="Slide Number Placeholder 6"/>
          <p:cNvSpPr>
            <a:spLocks noGrp="1"/>
          </p:cNvSpPr>
          <p:nvPr>
            <p:ph type="sldNum" sz="quarter" idx="13"/>
          </p:nvPr>
        </p:nvSpPr>
        <p:spPr/>
        <p:txBody>
          <a:bodyPr/>
          <a:lstStyle/>
          <a:p>
            <a:pPr>
              <a:defRPr/>
            </a:pPr>
            <a:fld id="{B899811D-4D65-4D3F-8847-E58480AA7EF0}" type="slidenum">
              <a:rPr lang="de-DE" smtClean="0"/>
              <a:pPr>
                <a:defRPr/>
              </a:pPr>
              <a:t>32</a:t>
            </a:fld>
            <a:endParaRPr 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dirty="0"/>
          </a:p>
        </p:txBody>
      </p:sp>
      <p:sp>
        <p:nvSpPr>
          <p:cNvPr id="4" name="Header Placeholder 3"/>
          <p:cNvSpPr>
            <a:spLocks noGrp="1"/>
          </p:cNvSpPr>
          <p:nvPr>
            <p:ph type="hdr" sz="quarter" idx="10"/>
          </p:nvPr>
        </p:nvSpPr>
        <p:spPr/>
        <p:txBody>
          <a:bodyPr/>
          <a:lstStyle/>
          <a:p>
            <a:pPr>
              <a:defRPr/>
            </a:pPr>
            <a:r>
              <a:rPr lang="en-US" smtClean="0"/>
              <a:t>Potential for Privatization of Regional Airports</a:t>
            </a:r>
            <a:endParaRPr lang="de-DE"/>
          </a:p>
        </p:txBody>
      </p:sp>
      <p:sp>
        <p:nvSpPr>
          <p:cNvPr id="5" name="Date Placeholder 4"/>
          <p:cNvSpPr>
            <a:spLocks noGrp="1"/>
          </p:cNvSpPr>
          <p:nvPr>
            <p:ph type="dt" idx="11"/>
          </p:nvPr>
        </p:nvSpPr>
        <p:spPr/>
        <p:txBody>
          <a:bodyPr/>
          <a:lstStyle/>
          <a:p>
            <a:pPr>
              <a:defRPr/>
            </a:pPr>
            <a:fld id="{DE28D7B0-D437-491D-86B6-64EF98E27325}" type="datetime1">
              <a:rPr lang="de-DE" smtClean="0"/>
              <a:pPr>
                <a:defRPr/>
              </a:pPr>
              <a:t>19.06.2012</a:t>
            </a:fld>
            <a:endParaRPr lang="de-DE"/>
          </a:p>
        </p:txBody>
      </p:sp>
      <p:sp>
        <p:nvSpPr>
          <p:cNvPr id="6" name="Footer Placeholder 5"/>
          <p:cNvSpPr>
            <a:spLocks noGrp="1"/>
          </p:cNvSpPr>
          <p:nvPr>
            <p:ph type="ftr" sz="quarter" idx="12"/>
          </p:nvPr>
        </p:nvSpPr>
        <p:spPr/>
        <p:txBody>
          <a:bodyPr/>
          <a:lstStyle/>
          <a:p>
            <a:pPr>
              <a:defRPr/>
            </a:pPr>
            <a:r>
              <a:rPr lang="de-DE" smtClean="0"/>
              <a:t>Colloquium - Nils Küsgen</a:t>
            </a:r>
            <a:endParaRPr lang="de-DE"/>
          </a:p>
        </p:txBody>
      </p:sp>
      <p:sp>
        <p:nvSpPr>
          <p:cNvPr id="7" name="Slide Number Placeholder 6"/>
          <p:cNvSpPr>
            <a:spLocks noGrp="1"/>
          </p:cNvSpPr>
          <p:nvPr>
            <p:ph type="sldNum" sz="quarter" idx="13"/>
          </p:nvPr>
        </p:nvSpPr>
        <p:spPr/>
        <p:txBody>
          <a:bodyPr/>
          <a:lstStyle/>
          <a:p>
            <a:pPr>
              <a:defRPr/>
            </a:pPr>
            <a:fld id="{B899811D-4D65-4D3F-8847-E58480AA7EF0}" type="slidenum">
              <a:rPr lang="de-DE" smtClean="0"/>
              <a:pPr>
                <a:defRPr/>
              </a:pPr>
              <a:t>33</a:t>
            </a:fld>
            <a:endParaRPr 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Kopfzeilenplatzhalter 3"/>
          <p:cNvSpPr>
            <a:spLocks noGrp="1"/>
          </p:cNvSpPr>
          <p:nvPr>
            <p:ph type="hdr" sz="quarter" idx="10"/>
          </p:nvPr>
        </p:nvSpPr>
        <p:spPr/>
        <p:txBody>
          <a:bodyPr/>
          <a:lstStyle/>
          <a:p>
            <a:pPr>
              <a:defRPr/>
            </a:pPr>
            <a:r>
              <a:rPr lang="en-US" smtClean="0"/>
              <a:t>Potential for Privatization of Regional Airports</a:t>
            </a:r>
            <a:endParaRPr lang="de-DE"/>
          </a:p>
        </p:txBody>
      </p:sp>
      <p:sp>
        <p:nvSpPr>
          <p:cNvPr id="5" name="Datumsplatzhalter 4"/>
          <p:cNvSpPr>
            <a:spLocks noGrp="1"/>
          </p:cNvSpPr>
          <p:nvPr>
            <p:ph type="dt" idx="11"/>
          </p:nvPr>
        </p:nvSpPr>
        <p:spPr/>
        <p:txBody>
          <a:bodyPr/>
          <a:lstStyle/>
          <a:p>
            <a:pPr>
              <a:defRPr/>
            </a:pPr>
            <a:fld id="{3F55A08F-B6E2-4A1F-B173-396B0AF6A2BA}" type="datetime1">
              <a:rPr lang="de-DE" smtClean="0"/>
              <a:pPr>
                <a:defRPr/>
              </a:pPr>
              <a:t>19.06.2012</a:t>
            </a:fld>
            <a:endParaRPr lang="de-DE"/>
          </a:p>
        </p:txBody>
      </p:sp>
      <p:sp>
        <p:nvSpPr>
          <p:cNvPr id="6" name="Fußzeilenplatzhalter 5"/>
          <p:cNvSpPr>
            <a:spLocks noGrp="1"/>
          </p:cNvSpPr>
          <p:nvPr>
            <p:ph type="ftr" sz="quarter" idx="12"/>
          </p:nvPr>
        </p:nvSpPr>
        <p:spPr/>
        <p:txBody>
          <a:bodyPr/>
          <a:lstStyle/>
          <a:p>
            <a:pPr>
              <a:defRPr/>
            </a:pPr>
            <a:r>
              <a:rPr lang="de-DE" smtClean="0"/>
              <a:t>Colloquium - Nils Küsgen</a:t>
            </a:r>
            <a:endParaRPr lang="de-DE"/>
          </a:p>
        </p:txBody>
      </p:sp>
      <p:sp>
        <p:nvSpPr>
          <p:cNvPr id="7" name="Foliennummernplatzhalter 6"/>
          <p:cNvSpPr>
            <a:spLocks noGrp="1"/>
          </p:cNvSpPr>
          <p:nvPr>
            <p:ph type="sldNum" sz="quarter" idx="13"/>
          </p:nvPr>
        </p:nvSpPr>
        <p:spPr/>
        <p:txBody>
          <a:bodyPr/>
          <a:lstStyle/>
          <a:p>
            <a:pPr>
              <a:defRPr/>
            </a:pPr>
            <a:fld id="{B899811D-4D65-4D3F-8847-E58480AA7EF0}" type="slidenum">
              <a:rPr lang="de-DE" smtClean="0"/>
              <a:pPr>
                <a:defRPr/>
              </a:pPr>
              <a:t>38</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e-DE" dirty="0" smtClean="0"/>
              <a:t>The second important term which needed to be defined is „potential“.</a:t>
            </a:r>
          </a:p>
          <a:p>
            <a:r>
              <a:rPr lang="de-DE" dirty="0" smtClean="0"/>
              <a:t>This</a:t>
            </a:r>
            <a:r>
              <a:rPr lang="de-DE" baseline="0" dirty="0" smtClean="0"/>
              <a:t> word is used such often, that I thought it could be of interest, </a:t>
            </a:r>
            <a:endParaRPr lang="de-DE" dirty="0" smtClean="0"/>
          </a:p>
        </p:txBody>
      </p:sp>
      <p:sp>
        <p:nvSpPr>
          <p:cNvPr id="4" name="Header Placeholder 3"/>
          <p:cNvSpPr>
            <a:spLocks noGrp="1"/>
          </p:cNvSpPr>
          <p:nvPr>
            <p:ph type="hdr" sz="quarter" idx="10"/>
          </p:nvPr>
        </p:nvSpPr>
        <p:spPr/>
        <p:txBody>
          <a:bodyPr/>
          <a:lstStyle/>
          <a:p>
            <a:pPr>
              <a:defRPr/>
            </a:pPr>
            <a:r>
              <a:rPr lang="en-US" smtClean="0"/>
              <a:t>Potential for Privatization of Regional Airports</a:t>
            </a:r>
            <a:endParaRPr lang="de-DE"/>
          </a:p>
        </p:txBody>
      </p:sp>
      <p:sp>
        <p:nvSpPr>
          <p:cNvPr id="5" name="Date Placeholder 4"/>
          <p:cNvSpPr>
            <a:spLocks noGrp="1"/>
          </p:cNvSpPr>
          <p:nvPr>
            <p:ph type="dt" idx="11"/>
          </p:nvPr>
        </p:nvSpPr>
        <p:spPr/>
        <p:txBody>
          <a:bodyPr/>
          <a:lstStyle/>
          <a:p>
            <a:pPr>
              <a:defRPr/>
            </a:pPr>
            <a:fld id="{1A542CE2-2534-4032-94C2-FA5AF3742BC3}" type="datetime1">
              <a:rPr lang="de-DE" smtClean="0"/>
              <a:pPr>
                <a:defRPr/>
              </a:pPr>
              <a:t>20.06.2012</a:t>
            </a:fld>
            <a:endParaRPr lang="de-DE"/>
          </a:p>
        </p:txBody>
      </p:sp>
      <p:sp>
        <p:nvSpPr>
          <p:cNvPr id="6" name="Footer Placeholder 5"/>
          <p:cNvSpPr>
            <a:spLocks noGrp="1"/>
          </p:cNvSpPr>
          <p:nvPr>
            <p:ph type="ftr" sz="quarter" idx="12"/>
          </p:nvPr>
        </p:nvSpPr>
        <p:spPr/>
        <p:txBody>
          <a:bodyPr/>
          <a:lstStyle/>
          <a:p>
            <a:pPr>
              <a:defRPr/>
            </a:pPr>
            <a:r>
              <a:rPr lang="de-DE" smtClean="0"/>
              <a:t>Colloquium - Nils Küsgen</a:t>
            </a:r>
            <a:endParaRPr lang="de-DE"/>
          </a:p>
        </p:txBody>
      </p:sp>
      <p:sp>
        <p:nvSpPr>
          <p:cNvPr id="7" name="Slide Number Placeholder 6"/>
          <p:cNvSpPr>
            <a:spLocks noGrp="1"/>
          </p:cNvSpPr>
          <p:nvPr>
            <p:ph type="sldNum" sz="quarter" idx="13"/>
          </p:nvPr>
        </p:nvSpPr>
        <p:spPr/>
        <p:txBody>
          <a:bodyPr/>
          <a:lstStyle/>
          <a:p>
            <a:pPr>
              <a:defRPr/>
            </a:pPr>
            <a:fld id="{B899811D-4D65-4D3F-8847-E58480AA7EF0}" type="slidenum">
              <a:rPr lang="de-DE" smtClean="0"/>
              <a:pPr>
                <a:defRPr/>
              </a:pPr>
              <a:t>4</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Header Placeholder 3"/>
          <p:cNvSpPr>
            <a:spLocks noGrp="1"/>
          </p:cNvSpPr>
          <p:nvPr>
            <p:ph type="hdr" sz="quarter" idx="10"/>
          </p:nvPr>
        </p:nvSpPr>
        <p:spPr/>
        <p:txBody>
          <a:bodyPr/>
          <a:lstStyle/>
          <a:p>
            <a:pPr>
              <a:defRPr/>
            </a:pPr>
            <a:r>
              <a:rPr lang="en-US" smtClean="0"/>
              <a:t>Potential for Privatization of Regional Airports</a:t>
            </a:r>
            <a:endParaRPr lang="de-DE"/>
          </a:p>
        </p:txBody>
      </p:sp>
      <p:sp>
        <p:nvSpPr>
          <p:cNvPr id="5" name="Date Placeholder 4"/>
          <p:cNvSpPr>
            <a:spLocks noGrp="1"/>
          </p:cNvSpPr>
          <p:nvPr>
            <p:ph type="dt" idx="11"/>
          </p:nvPr>
        </p:nvSpPr>
        <p:spPr/>
        <p:txBody>
          <a:bodyPr/>
          <a:lstStyle/>
          <a:p>
            <a:pPr>
              <a:defRPr/>
            </a:pPr>
            <a:fld id="{3F55A08F-B6E2-4A1F-B173-396B0AF6A2BA}" type="datetime1">
              <a:rPr lang="de-DE" smtClean="0"/>
              <a:pPr>
                <a:defRPr/>
              </a:pPr>
              <a:t>20.06.2012</a:t>
            </a:fld>
            <a:endParaRPr lang="de-DE"/>
          </a:p>
        </p:txBody>
      </p:sp>
      <p:sp>
        <p:nvSpPr>
          <p:cNvPr id="6" name="Footer Placeholder 5"/>
          <p:cNvSpPr>
            <a:spLocks noGrp="1"/>
          </p:cNvSpPr>
          <p:nvPr>
            <p:ph type="ftr" sz="quarter" idx="12"/>
          </p:nvPr>
        </p:nvSpPr>
        <p:spPr/>
        <p:txBody>
          <a:bodyPr/>
          <a:lstStyle/>
          <a:p>
            <a:pPr>
              <a:defRPr/>
            </a:pPr>
            <a:r>
              <a:rPr lang="de-DE" smtClean="0"/>
              <a:t>Colloquium - Nils Küsgen</a:t>
            </a:r>
            <a:endParaRPr lang="de-DE"/>
          </a:p>
        </p:txBody>
      </p:sp>
      <p:sp>
        <p:nvSpPr>
          <p:cNvPr id="7" name="Slide Number Placeholder 6"/>
          <p:cNvSpPr>
            <a:spLocks noGrp="1"/>
          </p:cNvSpPr>
          <p:nvPr>
            <p:ph type="sldNum" sz="quarter" idx="13"/>
          </p:nvPr>
        </p:nvSpPr>
        <p:spPr/>
        <p:txBody>
          <a:bodyPr/>
          <a:lstStyle/>
          <a:p>
            <a:pPr>
              <a:defRPr/>
            </a:pPr>
            <a:fld id="{B899811D-4D65-4D3F-8847-E58480AA7EF0}" type="slidenum">
              <a:rPr lang="de-DE" smtClean="0"/>
              <a:pPr>
                <a:defRPr/>
              </a:pPr>
              <a:t>5</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Kopfzeilenplatzhalter 3"/>
          <p:cNvSpPr>
            <a:spLocks noGrp="1"/>
          </p:cNvSpPr>
          <p:nvPr>
            <p:ph type="hdr" sz="quarter" idx="10"/>
          </p:nvPr>
        </p:nvSpPr>
        <p:spPr/>
        <p:txBody>
          <a:bodyPr/>
          <a:lstStyle/>
          <a:p>
            <a:pPr>
              <a:defRPr/>
            </a:pPr>
            <a:r>
              <a:rPr lang="en-US" smtClean="0"/>
              <a:t>Potential for Privatization of Regional Airports</a:t>
            </a:r>
            <a:endParaRPr lang="de-DE"/>
          </a:p>
        </p:txBody>
      </p:sp>
      <p:sp>
        <p:nvSpPr>
          <p:cNvPr id="5" name="Datumsplatzhalter 4"/>
          <p:cNvSpPr>
            <a:spLocks noGrp="1"/>
          </p:cNvSpPr>
          <p:nvPr>
            <p:ph type="dt" idx="11"/>
          </p:nvPr>
        </p:nvSpPr>
        <p:spPr/>
        <p:txBody>
          <a:bodyPr/>
          <a:lstStyle/>
          <a:p>
            <a:pPr>
              <a:defRPr/>
            </a:pPr>
            <a:fld id="{3F55A08F-B6E2-4A1F-B173-396B0AF6A2BA}" type="datetime1">
              <a:rPr lang="de-DE" smtClean="0"/>
              <a:pPr>
                <a:defRPr/>
              </a:pPr>
              <a:t>20.06.2012</a:t>
            </a:fld>
            <a:endParaRPr lang="de-DE"/>
          </a:p>
        </p:txBody>
      </p:sp>
      <p:sp>
        <p:nvSpPr>
          <p:cNvPr id="6" name="Fußzeilenplatzhalter 5"/>
          <p:cNvSpPr>
            <a:spLocks noGrp="1"/>
          </p:cNvSpPr>
          <p:nvPr>
            <p:ph type="ftr" sz="quarter" idx="12"/>
          </p:nvPr>
        </p:nvSpPr>
        <p:spPr/>
        <p:txBody>
          <a:bodyPr/>
          <a:lstStyle/>
          <a:p>
            <a:pPr>
              <a:defRPr/>
            </a:pPr>
            <a:r>
              <a:rPr lang="de-DE" smtClean="0"/>
              <a:t>Colloquium - Nils Küsgen</a:t>
            </a:r>
            <a:endParaRPr lang="de-DE"/>
          </a:p>
        </p:txBody>
      </p:sp>
      <p:sp>
        <p:nvSpPr>
          <p:cNvPr id="7" name="Foliennummernplatzhalter 6"/>
          <p:cNvSpPr>
            <a:spLocks noGrp="1"/>
          </p:cNvSpPr>
          <p:nvPr>
            <p:ph type="sldNum" sz="quarter" idx="13"/>
          </p:nvPr>
        </p:nvSpPr>
        <p:spPr/>
        <p:txBody>
          <a:bodyPr/>
          <a:lstStyle/>
          <a:p>
            <a:pPr>
              <a:defRPr/>
            </a:pPr>
            <a:fld id="{B899811D-4D65-4D3F-8847-E58480AA7EF0}" type="slidenum">
              <a:rPr lang="de-DE" smtClean="0"/>
              <a:pPr>
                <a:defRPr/>
              </a:pPr>
              <a:t>6</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901698" y="9517546"/>
            <a:ext cx="2984871" cy="501015"/>
          </a:xfrm>
          <a:prstGeom prst="rect">
            <a:avLst/>
          </a:prstGeom>
          <a:noFill/>
          <a:ln w="9525">
            <a:noFill/>
            <a:miter lim="800000"/>
            <a:headEnd/>
            <a:tailEnd/>
          </a:ln>
        </p:spPr>
        <p:txBody>
          <a:bodyPr lIns="96616" tIns="48308" rIns="96616" bIns="48308" anchor="b"/>
          <a:lstStyle/>
          <a:p>
            <a:pPr algn="r"/>
            <a:fld id="{006D85A5-B73E-4E68-AB4E-7723B74CD34F}" type="slidenum">
              <a:rPr lang="de-DE" sz="1300">
                <a:latin typeface="Calibri" pitchFamily="34" charset="0"/>
              </a:rPr>
              <a:pPr algn="r"/>
              <a:t>9</a:t>
            </a:fld>
            <a:endParaRPr lang="de-DE" sz="1300" dirty="0">
              <a:latin typeface="Calibri" pitchFamily="34" charset="0"/>
            </a:endParaRPr>
          </a:p>
        </p:txBody>
      </p:sp>
      <p:sp>
        <p:nvSpPr>
          <p:cNvPr id="91139" name="Rectangle 2"/>
          <p:cNvSpPr>
            <a:spLocks noGrp="1" noRot="1" noChangeArrowheads="1" noTextEdit="1"/>
          </p:cNvSpPr>
          <p:nvPr>
            <p:ph type="sldImg"/>
          </p:nvPr>
        </p:nvSpPr>
        <p:spPr bwMode="auto">
          <a:xfrm>
            <a:off x="942975" y="750888"/>
            <a:ext cx="5005388" cy="3756025"/>
          </a:xfrm>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bwMode="auto">
          <a:noFill/>
          <a:ln>
            <a:solidFill>
              <a:srgbClr val="000000"/>
            </a:solidFill>
            <a:miter lim="800000"/>
            <a:headEnd/>
            <a:tailEnd/>
          </a:ln>
        </p:spPr>
      </p:sp>
      <p:sp>
        <p:nvSpPr>
          <p:cNvPr id="73731"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excluded: Malta, Luxembourg and Cyprus due to too high Airport Area Density</a:t>
            </a:r>
          </a:p>
          <a:p>
            <a:pPr>
              <a:spcBef>
                <a:spcPct val="0"/>
              </a:spcBef>
            </a:pPr>
            <a:endParaRPr lang="de-DE" smtClean="0"/>
          </a:p>
          <a:p>
            <a:pPr>
              <a:spcBef>
                <a:spcPct val="0"/>
              </a:spcBef>
            </a:pPr>
            <a:r>
              <a:rPr lang="de-DE" smtClean="0"/>
              <a:t>Orange = candidate states</a:t>
            </a:r>
          </a:p>
          <a:p>
            <a:pPr>
              <a:spcBef>
                <a:spcPct val="0"/>
              </a:spcBef>
            </a:pPr>
            <a:r>
              <a:rPr lang="de-DE" smtClean="0"/>
              <a:t>Black = other European Countries</a:t>
            </a:r>
          </a:p>
          <a:p>
            <a:pPr>
              <a:spcBef>
                <a:spcPct val="0"/>
              </a:spcBef>
            </a:pPr>
            <a:r>
              <a:rPr lang="de-DE" smtClean="0"/>
              <a:t>Grey = Germany</a:t>
            </a:r>
          </a:p>
          <a:p>
            <a:pPr>
              <a:spcBef>
                <a:spcPct val="0"/>
              </a:spcBef>
            </a:pPr>
            <a:endParaRPr lang="de-DE" smtClean="0"/>
          </a:p>
          <a:p>
            <a:pPr>
              <a:spcBef>
                <a:spcPct val="0"/>
              </a:spcBef>
            </a:pPr>
            <a:r>
              <a:rPr lang="de-DE" smtClean="0"/>
              <a:t>EU27 = EU of today</a:t>
            </a:r>
          </a:p>
          <a:p>
            <a:pPr>
              <a:spcBef>
                <a:spcPct val="0"/>
              </a:spcBef>
            </a:pPr>
            <a:r>
              <a:rPr lang="de-DE" smtClean="0"/>
              <a:t>EU31 = EU of today + candidate states</a:t>
            </a:r>
          </a:p>
        </p:txBody>
      </p:sp>
      <p:sp>
        <p:nvSpPr>
          <p:cNvPr id="73732" name="Foliennummernplatzhalter 3"/>
          <p:cNvSpPr txBox="1">
            <a:spLocks noGrp="1"/>
          </p:cNvSpPr>
          <p:nvPr/>
        </p:nvSpPr>
        <p:spPr bwMode="auto">
          <a:xfrm>
            <a:off x="3901698" y="9517546"/>
            <a:ext cx="2984871" cy="501015"/>
          </a:xfrm>
          <a:prstGeom prst="rect">
            <a:avLst/>
          </a:prstGeom>
          <a:noFill/>
          <a:ln w="9525">
            <a:noFill/>
            <a:miter lim="800000"/>
            <a:headEnd/>
            <a:tailEnd/>
          </a:ln>
        </p:spPr>
        <p:txBody>
          <a:bodyPr lIns="96616" tIns="48308" rIns="96616" bIns="48308" anchor="b"/>
          <a:lstStyle/>
          <a:p>
            <a:pPr algn="r"/>
            <a:fld id="{7E864E52-4B64-4F25-A316-D276EC274A2F}" type="slidenum">
              <a:rPr lang="en-US" sz="1300">
                <a:latin typeface="Calibri" pitchFamily="34" charset="0"/>
              </a:rPr>
              <a:pPr algn="r"/>
              <a:t>10</a:t>
            </a:fld>
            <a:endParaRPr lang="en-US" sz="1300"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bwMode="auto">
          <a:noFill/>
          <a:ln>
            <a:solidFill>
              <a:srgbClr val="000000"/>
            </a:solidFill>
            <a:miter lim="800000"/>
            <a:headEnd/>
            <a:tailEnd/>
          </a:ln>
        </p:spPr>
      </p:sp>
      <p:sp>
        <p:nvSpPr>
          <p:cNvPr id="75779"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de-DE" smtClean="0"/>
              <a:t>Excluded: Norway &amp; Iceland due to too high Airport Population Density</a:t>
            </a:r>
          </a:p>
          <a:p>
            <a:pPr>
              <a:spcBef>
                <a:spcPct val="0"/>
              </a:spcBef>
            </a:pPr>
            <a:endParaRPr lang="de-DE" smtClean="0"/>
          </a:p>
          <a:p>
            <a:pPr>
              <a:spcBef>
                <a:spcPct val="0"/>
              </a:spcBef>
            </a:pPr>
            <a:r>
              <a:rPr lang="de-DE" smtClean="0"/>
              <a:t>Orange = candidate states</a:t>
            </a:r>
          </a:p>
          <a:p>
            <a:pPr>
              <a:spcBef>
                <a:spcPct val="0"/>
              </a:spcBef>
            </a:pPr>
            <a:r>
              <a:rPr lang="de-DE" smtClean="0"/>
              <a:t>Black = other European Countries</a:t>
            </a:r>
          </a:p>
          <a:p>
            <a:pPr>
              <a:spcBef>
                <a:spcPct val="0"/>
              </a:spcBef>
            </a:pPr>
            <a:r>
              <a:rPr lang="de-DE" smtClean="0"/>
              <a:t>Grey = Germany</a:t>
            </a:r>
          </a:p>
          <a:p>
            <a:pPr>
              <a:spcBef>
                <a:spcPct val="0"/>
              </a:spcBef>
            </a:pPr>
            <a:endParaRPr lang="de-DE" smtClean="0"/>
          </a:p>
          <a:p>
            <a:pPr>
              <a:spcBef>
                <a:spcPct val="0"/>
              </a:spcBef>
            </a:pPr>
            <a:r>
              <a:rPr lang="de-DE" smtClean="0"/>
              <a:t>EU27 = EU of today</a:t>
            </a:r>
          </a:p>
          <a:p>
            <a:pPr>
              <a:spcBef>
                <a:spcPct val="0"/>
              </a:spcBef>
            </a:pPr>
            <a:r>
              <a:rPr lang="de-DE" smtClean="0"/>
              <a:t>EU31 = EU of today + candidate states</a:t>
            </a:r>
          </a:p>
        </p:txBody>
      </p:sp>
      <p:sp>
        <p:nvSpPr>
          <p:cNvPr id="75780" name="Foliennummernplatzhalter 3"/>
          <p:cNvSpPr txBox="1">
            <a:spLocks noGrp="1"/>
          </p:cNvSpPr>
          <p:nvPr/>
        </p:nvSpPr>
        <p:spPr bwMode="auto">
          <a:xfrm>
            <a:off x="3901698" y="9517546"/>
            <a:ext cx="2984871" cy="501015"/>
          </a:xfrm>
          <a:prstGeom prst="rect">
            <a:avLst/>
          </a:prstGeom>
          <a:noFill/>
          <a:ln w="9525">
            <a:noFill/>
            <a:miter lim="800000"/>
            <a:headEnd/>
            <a:tailEnd/>
          </a:ln>
        </p:spPr>
        <p:txBody>
          <a:bodyPr lIns="96616" tIns="48308" rIns="96616" bIns="48308" anchor="b"/>
          <a:lstStyle/>
          <a:p>
            <a:pPr algn="r"/>
            <a:fld id="{B87F5EB9-A4B0-467B-B130-F6806593862C}" type="slidenum">
              <a:rPr lang="en-US" sz="1300">
                <a:latin typeface="Calibri" pitchFamily="34" charset="0"/>
              </a:rPr>
              <a:pPr algn="r"/>
              <a:t>11</a:t>
            </a:fld>
            <a:endParaRPr lang="en-US" sz="1300"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Header Placeholder 3"/>
          <p:cNvSpPr>
            <a:spLocks noGrp="1"/>
          </p:cNvSpPr>
          <p:nvPr>
            <p:ph type="hdr" sz="quarter" idx="10"/>
          </p:nvPr>
        </p:nvSpPr>
        <p:spPr/>
        <p:txBody>
          <a:bodyPr/>
          <a:lstStyle/>
          <a:p>
            <a:pPr>
              <a:defRPr/>
            </a:pPr>
            <a:r>
              <a:rPr lang="en-US" smtClean="0"/>
              <a:t>Potential for Privatization of Regional Airports</a:t>
            </a:r>
            <a:endParaRPr lang="de-DE"/>
          </a:p>
        </p:txBody>
      </p:sp>
      <p:sp>
        <p:nvSpPr>
          <p:cNvPr id="5" name="Date Placeholder 4"/>
          <p:cNvSpPr>
            <a:spLocks noGrp="1"/>
          </p:cNvSpPr>
          <p:nvPr>
            <p:ph type="dt" idx="11"/>
          </p:nvPr>
        </p:nvSpPr>
        <p:spPr/>
        <p:txBody>
          <a:bodyPr/>
          <a:lstStyle/>
          <a:p>
            <a:pPr>
              <a:defRPr/>
            </a:pPr>
            <a:fld id="{3F55A08F-B6E2-4A1F-B173-396B0AF6A2BA}" type="datetime1">
              <a:rPr lang="de-DE" smtClean="0"/>
              <a:pPr>
                <a:defRPr/>
              </a:pPr>
              <a:t>20.06.2012</a:t>
            </a:fld>
            <a:endParaRPr lang="de-DE"/>
          </a:p>
        </p:txBody>
      </p:sp>
      <p:sp>
        <p:nvSpPr>
          <p:cNvPr id="6" name="Footer Placeholder 5"/>
          <p:cNvSpPr>
            <a:spLocks noGrp="1"/>
          </p:cNvSpPr>
          <p:nvPr>
            <p:ph type="ftr" sz="quarter" idx="12"/>
          </p:nvPr>
        </p:nvSpPr>
        <p:spPr/>
        <p:txBody>
          <a:bodyPr/>
          <a:lstStyle/>
          <a:p>
            <a:pPr>
              <a:defRPr/>
            </a:pPr>
            <a:r>
              <a:rPr lang="de-DE" smtClean="0"/>
              <a:t>Colloquium - Nils Küsgen</a:t>
            </a:r>
            <a:endParaRPr lang="de-DE"/>
          </a:p>
        </p:txBody>
      </p:sp>
      <p:sp>
        <p:nvSpPr>
          <p:cNvPr id="7" name="Slide Number Placeholder 6"/>
          <p:cNvSpPr>
            <a:spLocks noGrp="1"/>
          </p:cNvSpPr>
          <p:nvPr>
            <p:ph type="sldNum" sz="quarter" idx="13"/>
          </p:nvPr>
        </p:nvSpPr>
        <p:spPr/>
        <p:txBody>
          <a:bodyPr/>
          <a:lstStyle/>
          <a:p>
            <a:pPr>
              <a:defRPr/>
            </a:pPr>
            <a:fld id="{B899811D-4D65-4D3F-8847-E58480AA7EF0}" type="slidenum">
              <a:rPr lang="de-DE" smtClean="0"/>
              <a:pPr>
                <a:defRPr/>
              </a:pPr>
              <a:t>13</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dirty="0" smtClean="0"/>
              <a:t>Click to edit Master title style</a:t>
            </a:r>
            <a:endParaRPr lang="de-D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a:xfrm>
            <a:off x="571500" y="6357938"/>
            <a:ext cx="1336204" cy="365125"/>
          </a:xfrm>
        </p:spPr>
        <p:txBody>
          <a:bodyPr/>
          <a:lstStyle>
            <a:lvl1pPr>
              <a:defRPr/>
            </a:lvl1pPr>
          </a:lstStyle>
          <a:p>
            <a:pPr>
              <a:defRPr/>
            </a:pPr>
            <a:r>
              <a:rPr lang="en-US"/>
              <a:t>10/5/2010</a:t>
            </a:r>
            <a:endParaRPr lang="de-DE"/>
          </a:p>
        </p:txBody>
      </p:sp>
      <p:sp>
        <p:nvSpPr>
          <p:cNvPr id="6" name="Slide Number Placeholder 5"/>
          <p:cNvSpPr>
            <a:spLocks noGrp="1"/>
          </p:cNvSpPr>
          <p:nvPr>
            <p:ph type="sldNum" sz="quarter" idx="12"/>
          </p:nvPr>
        </p:nvSpPr>
        <p:spPr/>
        <p:txBody>
          <a:bodyPr/>
          <a:lstStyle>
            <a:lvl1pPr>
              <a:defRPr/>
            </a:lvl1pPr>
          </a:lstStyle>
          <a:p>
            <a:pPr>
              <a:defRPr/>
            </a:pPr>
            <a:fld id="{D4E4EAA7-22B1-4B1A-A6CA-0CBB1C978CE4}" type="slidenum">
              <a:rPr lang="de-DE"/>
              <a:pPr>
                <a:defRPr/>
              </a:pPr>
              <a:t>‹Nr.›</a:t>
            </a:fld>
            <a:endParaRPr lang="de-DE" dirty="0"/>
          </a:p>
        </p:txBody>
      </p:sp>
      <p:sp>
        <p:nvSpPr>
          <p:cNvPr id="7" name="Footer Placeholder 4"/>
          <p:cNvSpPr>
            <a:spLocks noGrp="1"/>
          </p:cNvSpPr>
          <p:nvPr>
            <p:ph type="ftr" sz="quarter" idx="3"/>
          </p:nvPr>
        </p:nvSpPr>
        <p:spPr>
          <a:xfrm>
            <a:off x="2411760" y="6356350"/>
            <a:ext cx="403244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de-DE" dirty="0" smtClean="0"/>
              <a:t>Nils Küsgen – Potential for Privatization of Regional Airports</a:t>
            </a:r>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10/5/2010</a:t>
            </a:r>
            <a:endParaRPr lang="de-DE"/>
          </a:p>
        </p:txBody>
      </p:sp>
      <p:sp>
        <p:nvSpPr>
          <p:cNvPr id="6" name="Footer Placeholder 4"/>
          <p:cNvSpPr>
            <a:spLocks noGrp="1"/>
          </p:cNvSpPr>
          <p:nvPr>
            <p:ph type="ftr" sz="quarter" idx="11"/>
          </p:nvPr>
        </p:nvSpPr>
        <p:spPr/>
        <p:txBody>
          <a:bodyPr/>
          <a:lstStyle>
            <a:lvl1pPr>
              <a:defRPr/>
            </a:lvl1pPr>
          </a:lstStyle>
          <a:p>
            <a:pPr>
              <a:defRPr/>
            </a:pPr>
            <a:r>
              <a:rPr lang="de-DE"/>
              <a:t>Kornelia Bogen - Ambush Marketing</a:t>
            </a:r>
          </a:p>
        </p:txBody>
      </p:sp>
      <p:sp>
        <p:nvSpPr>
          <p:cNvPr id="7" name="Slide Number Placeholder 5"/>
          <p:cNvSpPr>
            <a:spLocks noGrp="1"/>
          </p:cNvSpPr>
          <p:nvPr>
            <p:ph type="sldNum" sz="quarter" idx="12"/>
          </p:nvPr>
        </p:nvSpPr>
        <p:spPr/>
        <p:txBody>
          <a:bodyPr/>
          <a:lstStyle>
            <a:lvl1pPr>
              <a:defRPr/>
            </a:lvl1pPr>
          </a:lstStyle>
          <a:p>
            <a:pPr>
              <a:defRPr/>
            </a:pPr>
            <a:fld id="{E14F6F42-4A5A-4D7C-89DD-E22D89CF5A95}" type="slidenum">
              <a:rPr lang="de-DE"/>
              <a:pPr>
                <a:defRPr/>
              </a:pPr>
              <a:t>‹Nr.›</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pPr>
              <a:defRPr/>
            </a:pPr>
            <a:r>
              <a:rPr lang="en-US"/>
              <a:t>10/5/2010</a:t>
            </a:r>
            <a:endParaRPr lang="de-DE"/>
          </a:p>
        </p:txBody>
      </p:sp>
      <p:sp>
        <p:nvSpPr>
          <p:cNvPr id="5" name="Footer Placeholder 4"/>
          <p:cNvSpPr>
            <a:spLocks noGrp="1"/>
          </p:cNvSpPr>
          <p:nvPr>
            <p:ph type="ftr" sz="quarter" idx="11"/>
          </p:nvPr>
        </p:nvSpPr>
        <p:spPr/>
        <p:txBody>
          <a:bodyPr/>
          <a:lstStyle>
            <a:lvl1pPr>
              <a:defRPr/>
            </a:lvl1pPr>
          </a:lstStyle>
          <a:p>
            <a:pPr>
              <a:defRPr/>
            </a:pPr>
            <a:r>
              <a:rPr lang="de-DE"/>
              <a:t>Kornelia Bogen - Ambush Marketing</a:t>
            </a:r>
          </a:p>
        </p:txBody>
      </p:sp>
      <p:sp>
        <p:nvSpPr>
          <p:cNvPr id="6" name="Slide Number Placeholder 5"/>
          <p:cNvSpPr>
            <a:spLocks noGrp="1"/>
          </p:cNvSpPr>
          <p:nvPr>
            <p:ph type="sldNum" sz="quarter" idx="12"/>
          </p:nvPr>
        </p:nvSpPr>
        <p:spPr/>
        <p:txBody>
          <a:bodyPr/>
          <a:lstStyle>
            <a:lvl1pPr>
              <a:defRPr/>
            </a:lvl1pPr>
          </a:lstStyle>
          <a:p>
            <a:pPr>
              <a:defRPr/>
            </a:pPr>
            <a:fld id="{81EAFF3A-98C4-45B4-BCBC-E91103090311}" type="slidenum">
              <a:rPr lang="de-DE"/>
              <a:pPr>
                <a:defRPr/>
              </a:pPr>
              <a:t>‹Nr.›</a:t>
            </a:fld>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pPr>
              <a:defRPr/>
            </a:pPr>
            <a:r>
              <a:rPr lang="en-US"/>
              <a:t>10/5/2010</a:t>
            </a:r>
            <a:endParaRPr lang="de-DE"/>
          </a:p>
        </p:txBody>
      </p:sp>
      <p:sp>
        <p:nvSpPr>
          <p:cNvPr id="5" name="Footer Placeholder 4"/>
          <p:cNvSpPr>
            <a:spLocks noGrp="1"/>
          </p:cNvSpPr>
          <p:nvPr>
            <p:ph type="ftr" sz="quarter" idx="11"/>
          </p:nvPr>
        </p:nvSpPr>
        <p:spPr/>
        <p:txBody>
          <a:bodyPr/>
          <a:lstStyle>
            <a:lvl1pPr>
              <a:defRPr/>
            </a:lvl1pPr>
          </a:lstStyle>
          <a:p>
            <a:pPr>
              <a:defRPr/>
            </a:pPr>
            <a:r>
              <a:rPr lang="de-DE"/>
              <a:t>Kornelia Bogen - Ambush Marketing</a:t>
            </a:r>
          </a:p>
        </p:txBody>
      </p:sp>
      <p:sp>
        <p:nvSpPr>
          <p:cNvPr id="6" name="Slide Number Placeholder 5"/>
          <p:cNvSpPr>
            <a:spLocks noGrp="1"/>
          </p:cNvSpPr>
          <p:nvPr>
            <p:ph type="sldNum" sz="quarter" idx="12"/>
          </p:nvPr>
        </p:nvSpPr>
        <p:spPr/>
        <p:txBody>
          <a:bodyPr/>
          <a:lstStyle>
            <a:lvl1pPr>
              <a:defRPr/>
            </a:lvl1pPr>
          </a:lstStyle>
          <a:p>
            <a:pPr>
              <a:defRPr/>
            </a:pPr>
            <a:fld id="{6A8D4541-CCB1-4858-9A1F-F54F5D2E28E5}" type="slidenum">
              <a:rPr lang="de-DE"/>
              <a:pPr>
                <a:defRPr/>
              </a:pPr>
              <a:t>‹Nr.›</a:t>
            </a:fld>
            <a:endParaRPr lang="de-D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dirty="0" smtClean="0"/>
              <a:t>Click to edit Master title style</a:t>
            </a:r>
            <a:endParaRPr lang="de-DE"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lvl1pPr>
              <a:defRPr/>
            </a:lvl1pPr>
          </a:lstStyle>
          <a:p>
            <a:pPr>
              <a:defRPr/>
            </a:pPr>
            <a:r>
              <a:rPr lang="en-US" dirty="0" smtClean="0"/>
              <a:t>20/6/2012</a:t>
            </a:r>
            <a:endParaRPr lang="de-DE" dirty="0"/>
          </a:p>
        </p:txBody>
      </p:sp>
      <p:sp>
        <p:nvSpPr>
          <p:cNvPr id="5" name="Footer Placeholder 4"/>
          <p:cNvSpPr>
            <a:spLocks noGrp="1"/>
          </p:cNvSpPr>
          <p:nvPr>
            <p:ph type="ftr" sz="quarter" idx="11"/>
          </p:nvPr>
        </p:nvSpPr>
        <p:spPr>
          <a:xfrm>
            <a:off x="1907704" y="6356350"/>
            <a:ext cx="4536504" cy="365125"/>
          </a:xfrm>
        </p:spPr>
        <p:txBody>
          <a:bodyPr/>
          <a:lstStyle>
            <a:lvl1pPr>
              <a:defRPr/>
            </a:lvl1pPr>
          </a:lstStyle>
          <a:p>
            <a:pPr>
              <a:defRPr/>
            </a:pPr>
            <a:r>
              <a:rPr lang="en-US" noProof="0" smtClean="0"/>
              <a:t>Küsgen / Ehmer : Potential for Privaization of Regional Airports</a:t>
            </a:r>
            <a:endParaRPr lang="en-US" noProof="0"/>
          </a:p>
        </p:txBody>
      </p:sp>
      <p:sp>
        <p:nvSpPr>
          <p:cNvPr id="6" name="Slide Number Placeholder 5"/>
          <p:cNvSpPr>
            <a:spLocks noGrp="1"/>
          </p:cNvSpPr>
          <p:nvPr>
            <p:ph type="sldNum" sz="quarter" idx="12"/>
          </p:nvPr>
        </p:nvSpPr>
        <p:spPr/>
        <p:txBody>
          <a:bodyPr/>
          <a:lstStyle>
            <a:lvl1pPr>
              <a:defRPr/>
            </a:lvl1pPr>
          </a:lstStyle>
          <a:p>
            <a:pPr>
              <a:defRPr/>
            </a:pPr>
            <a:fld id="{0582750C-C214-4371-9FB8-7B0DF3E0E772}" type="slidenum">
              <a:rPr lang="de-DE"/>
              <a:pPr>
                <a:defRPr/>
              </a:pPr>
              <a:t>‹Nr.›</a:t>
            </a:fld>
            <a:endParaRPr lang="de-DE" dirty="0"/>
          </a:p>
        </p:txBody>
      </p:sp>
      <p:pic>
        <p:nvPicPr>
          <p:cNvPr id="7" name="Picture 11" descr="GAP Logo"/>
          <p:cNvPicPr>
            <a:picLocks noChangeAspect="1" noChangeArrowheads="1"/>
          </p:cNvPicPr>
          <p:nvPr userDrawn="1"/>
        </p:nvPicPr>
        <p:blipFill>
          <a:blip r:embed="rId2" cstate="print"/>
          <a:srcRect/>
          <a:stretch>
            <a:fillRect/>
          </a:stretch>
        </p:blipFill>
        <p:spPr bwMode="auto">
          <a:xfrm>
            <a:off x="7667625" y="1426294"/>
            <a:ext cx="1441450" cy="490538"/>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e-DE" dirty="0"/>
          </a:p>
        </p:txBody>
      </p:sp>
      <p:sp>
        <p:nvSpPr>
          <p:cNvPr id="3" name="Date Placeholder 3"/>
          <p:cNvSpPr>
            <a:spLocks noGrp="1"/>
          </p:cNvSpPr>
          <p:nvPr>
            <p:ph type="dt" sz="half" idx="10"/>
          </p:nvPr>
        </p:nvSpPr>
        <p:spPr>
          <a:xfrm>
            <a:off x="571500" y="6357938"/>
            <a:ext cx="1552228" cy="365125"/>
          </a:xfrm>
        </p:spPr>
        <p:txBody>
          <a:bodyPr/>
          <a:lstStyle>
            <a:lvl1pPr>
              <a:defRPr/>
            </a:lvl1pPr>
          </a:lstStyle>
          <a:p>
            <a:pPr>
              <a:defRPr/>
            </a:pPr>
            <a:r>
              <a:rPr lang="en-US" dirty="0" smtClean="0"/>
              <a:t>20/7/2011</a:t>
            </a:r>
            <a:endParaRPr lang="de-DE" dirty="0"/>
          </a:p>
        </p:txBody>
      </p:sp>
      <p:sp>
        <p:nvSpPr>
          <p:cNvPr id="4" name="Footer Placeholder 4"/>
          <p:cNvSpPr>
            <a:spLocks noGrp="1"/>
          </p:cNvSpPr>
          <p:nvPr>
            <p:ph type="ftr" sz="quarter" idx="11"/>
          </p:nvPr>
        </p:nvSpPr>
        <p:spPr>
          <a:xfrm>
            <a:off x="2339752" y="6356350"/>
            <a:ext cx="4032448" cy="365125"/>
          </a:xfrm>
        </p:spPr>
        <p:txBody>
          <a:bodyPr/>
          <a:lstStyle>
            <a:lvl1pPr>
              <a:defRPr/>
            </a:lvl1pPr>
          </a:lstStyle>
          <a:p>
            <a:pPr>
              <a:defRPr/>
            </a:pPr>
            <a:r>
              <a:rPr lang="de-DE" dirty="0" smtClean="0"/>
              <a:t>Nils Küsgen – Potential for Privatization of Regional Airports</a:t>
            </a:r>
            <a:endParaRPr lang="de-DE" dirty="0"/>
          </a:p>
        </p:txBody>
      </p:sp>
      <p:sp>
        <p:nvSpPr>
          <p:cNvPr id="5" name="Slide Number Placeholder 5"/>
          <p:cNvSpPr>
            <a:spLocks noGrp="1"/>
          </p:cNvSpPr>
          <p:nvPr>
            <p:ph type="sldNum" sz="quarter" idx="12"/>
          </p:nvPr>
        </p:nvSpPr>
        <p:spPr/>
        <p:txBody>
          <a:bodyPr/>
          <a:lstStyle>
            <a:lvl1pPr>
              <a:defRPr/>
            </a:lvl1pPr>
          </a:lstStyle>
          <a:p>
            <a:pPr>
              <a:defRPr/>
            </a:pPr>
            <a:fld id="{46E22231-E58C-4B49-BC75-1FBA1E22D591}" type="slidenum">
              <a:rPr lang="de-DE"/>
              <a:pPr>
                <a:defRPr/>
              </a:pPr>
              <a:t>‹Nr.›</a:t>
            </a:fld>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3"/>
          <p:cNvSpPr>
            <a:spLocks noGrp="1"/>
          </p:cNvSpPr>
          <p:nvPr>
            <p:ph type="dt" sz="half" idx="10"/>
          </p:nvPr>
        </p:nvSpPr>
        <p:spPr/>
        <p:txBody>
          <a:bodyPr/>
          <a:lstStyle>
            <a:lvl1pPr>
              <a:defRPr/>
            </a:lvl1pPr>
          </a:lstStyle>
          <a:p>
            <a:pPr>
              <a:defRPr/>
            </a:pPr>
            <a:r>
              <a:rPr lang="en-US"/>
              <a:t>10/5/2010</a:t>
            </a:r>
            <a:endParaRPr lang="de-DE"/>
          </a:p>
        </p:txBody>
      </p:sp>
      <p:sp>
        <p:nvSpPr>
          <p:cNvPr id="4" name="Footer Placeholder 4"/>
          <p:cNvSpPr>
            <a:spLocks noGrp="1"/>
          </p:cNvSpPr>
          <p:nvPr>
            <p:ph type="ftr" sz="quarter" idx="11"/>
          </p:nvPr>
        </p:nvSpPr>
        <p:spPr/>
        <p:txBody>
          <a:bodyPr/>
          <a:lstStyle>
            <a:lvl1pPr>
              <a:defRPr/>
            </a:lvl1pPr>
          </a:lstStyle>
          <a:p>
            <a:pPr>
              <a:defRPr/>
            </a:pPr>
            <a:r>
              <a:rPr lang="de-DE"/>
              <a:t>Kornelia Bogen - Ambush Marketing</a:t>
            </a:r>
          </a:p>
        </p:txBody>
      </p:sp>
      <p:sp>
        <p:nvSpPr>
          <p:cNvPr id="5" name="Slide Number Placeholder 5"/>
          <p:cNvSpPr>
            <a:spLocks noGrp="1"/>
          </p:cNvSpPr>
          <p:nvPr>
            <p:ph type="sldNum" sz="quarter" idx="12"/>
          </p:nvPr>
        </p:nvSpPr>
        <p:spPr/>
        <p:txBody>
          <a:bodyPr/>
          <a:lstStyle>
            <a:lvl1pPr>
              <a:defRPr/>
            </a:lvl1pPr>
          </a:lstStyle>
          <a:p>
            <a:pPr>
              <a:defRPr/>
            </a:pPr>
            <a:fld id="{E6B4E7F0-3158-4896-8C05-5E34ACD10F27}" type="slidenum">
              <a:rPr lang="de-DE"/>
              <a:pPr>
                <a:defRPr/>
              </a:pPr>
              <a:t>‹Nr.›</a:t>
            </a:fld>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e-DE"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pPr>
              <a:defRPr/>
            </a:pPr>
            <a:r>
              <a:rPr lang="en-US"/>
              <a:t>10/5/2010</a:t>
            </a:r>
            <a:endParaRPr lang="de-DE"/>
          </a:p>
        </p:txBody>
      </p:sp>
      <p:sp>
        <p:nvSpPr>
          <p:cNvPr id="5" name="Footer Placeholder 4"/>
          <p:cNvSpPr>
            <a:spLocks noGrp="1"/>
          </p:cNvSpPr>
          <p:nvPr>
            <p:ph type="ftr" sz="quarter" idx="11"/>
          </p:nvPr>
        </p:nvSpPr>
        <p:spPr/>
        <p:txBody>
          <a:bodyPr/>
          <a:lstStyle>
            <a:lvl1pPr>
              <a:defRPr/>
            </a:lvl1pPr>
          </a:lstStyle>
          <a:p>
            <a:pPr>
              <a:defRPr/>
            </a:pPr>
            <a:r>
              <a:rPr lang="de-DE"/>
              <a:t>Kornelia Bogen - Ambush Marketing</a:t>
            </a:r>
          </a:p>
        </p:txBody>
      </p:sp>
      <p:sp>
        <p:nvSpPr>
          <p:cNvPr id="6" name="Slide Number Placeholder 5"/>
          <p:cNvSpPr>
            <a:spLocks noGrp="1"/>
          </p:cNvSpPr>
          <p:nvPr>
            <p:ph type="sldNum" sz="quarter" idx="12"/>
          </p:nvPr>
        </p:nvSpPr>
        <p:spPr/>
        <p:txBody>
          <a:bodyPr/>
          <a:lstStyle>
            <a:lvl1pPr>
              <a:defRPr/>
            </a:lvl1pPr>
          </a:lstStyle>
          <a:p>
            <a:pPr>
              <a:defRPr/>
            </a:pPr>
            <a:fld id="{7CE77E17-CCCF-4B45-AE4E-86202FB87F42}" type="slidenum">
              <a:rPr lang="de-DE"/>
              <a:pPr>
                <a:defRPr/>
              </a:pPr>
              <a:t>‹Nr.›</a:t>
            </a:fld>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10/5/2010</a:t>
            </a:r>
            <a:endParaRPr lang="de-DE"/>
          </a:p>
        </p:txBody>
      </p:sp>
      <p:sp>
        <p:nvSpPr>
          <p:cNvPr id="5" name="Footer Placeholder 4"/>
          <p:cNvSpPr>
            <a:spLocks noGrp="1"/>
          </p:cNvSpPr>
          <p:nvPr>
            <p:ph type="ftr" sz="quarter" idx="11"/>
          </p:nvPr>
        </p:nvSpPr>
        <p:spPr/>
        <p:txBody>
          <a:bodyPr/>
          <a:lstStyle>
            <a:lvl1pPr>
              <a:defRPr/>
            </a:lvl1pPr>
          </a:lstStyle>
          <a:p>
            <a:pPr>
              <a:defRPr/>
            </a:pPr>
            <a:r>
              <a:rPr lang="de-DE"/>
              <a:t>Kornelia Bogen - Ambush Marketing</a:t>
            </a:r>
          </a:p>
        </p:txBody>
      </p:sp>
      <p:sp>
        <p:nvSpPr>
          <p:cNvPr id="6" name="Slide Number Placeholder 5"/>
          <p:cNvSpPr>
            <a:spLocks noGrp="1"/>
          </p:cNvSpPr>
          <p:nvPr>
            <p:ph type="sldNum" sz="quarter" idx="12"/>
          </p:nvPr>
        </p:nvSpPr>
        <p:spPr/>
        <p:txBody>
          <a:bodyPr/>
          <a:lstStyle>
            <a:lvl1pPr>
              <a:defRPr/>
            </a:lvl1pPr>
          </a:lstStyle>
          <a:p>
            <a:pPr>
              <a:defRPr/>
            </a:pPr>
            <a:fld id="{818F5E7E-5F91-455B-AC92-6B5EA38B3505}" type="slidenum">
              <a:rPr lang="de-DE"/>
              <a:pPr>
                <a:defRPr/>
              </a:pPr>
              <a:t>‹Nr.›</a:t>
            </a:fld>
            <a:endParaRPr lang="de-D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3"/>
          <p:cNvSpPr>
            <a:spLocks noGrp="1"/>
          </p:cNvSpPr>
          <p:nvPr>
            <p:ph type="dt" sz="half" idx="10"/>
          </p:nvPr>
        </p:nvSpPr>
        <p:spPr/>
        <p:txBody>
          <a:bodyPr/>
          <a:lstStyle>
            <a:lvl1pPr>
              <a:defRPr/>
            </a:lvl1pPr>
          </a:lstStyle>
          <a:p>
            <a:pPr>
              <a:defRPr/>
            </a:pPr>
            <a:r>
              <a:rPr lang="en-US"/>
              <a:t>10/5/2010</a:t>
            </a:r>
            <a:endParaRPr lang="de-DE"/>
          </a:p>
        </p:txBody>
      </p:sp>
      <p:sp>
        <p:nvSpPr>
          <p:cNvPr id="6" name="Footer Placeholder 4"/>
          <p:cNvSpPr>
            <a:spLocks noGrp="1"/>
          </p:cNvSpPr>
          <p:nvPr>
            <p:ph type="ftr" sz="quarter" idx="11"/>
          </p:nvPr>
        </p:nvSpPr>
        <p:spPr/>
        <p:txBody>
          <a:bodyPr/>
          <a:lstStyle>
            <a:lvl1pPr>
              <a:defRPr/>
            </a:lvl1pPr>
          </a:lstStyle>
          <a:p>
            <a:pPr>
              <a:defRPr/>
            </a:pPr>
            <a:r>
              <a:rPr lang="de-DE"/>
              <a:t>Kornelia Bogen - Ambush Marketing</a:t>
            </a:r>
          </a:p>
        </p:txBody>
      </p:sp>
      <p:sp>
        <p:nvSpPr>
          <p:cNvPr id="7" name="Slide Number Placeholder 5"/>
          <p:cNvSpPr>
            <a:spLocks noGrp="1"/>
          </p:cNvSpPr>
          <p:nvPr>
            <p:ph type="sldNum" sz="quarter" idx="12"/>
          </p:nvPr>
        </p:nvSpPr>
        <p:spPr/>
        <p:txBody>
          <a:bodyPr/>
          <a:lstStyle>
            <a:lvl1pPr>
              <a:defRPr/>
            </a:lvl1pPr>
          </a:lstStyle>
          <a:p>
            <a:pPr>
              <a:defRPr/>
            </a:pPr>
            <a:fld id="{174FD458-2F6E-49E5-B265-0571344A8F84}" type="slidenum">
              <a:rPr lang="de-DE"/>
              <a:pPr>
                <a:defRPr/>
              </a:pPr>
              <a:t>‹Nr.›</a:t>
            </a:fld>
            <a:endParaRPr lang="de-D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3"/>
          <p:cNvSpPr>
            <a:spLocks noGrp="1"/>
          </p:cNvSpPr>
          <p:nvPr>
            <p:ph type="dt" sz="half" idx="10"/>
          </p:nvPr>
        </p:nvSpPr>
        <p:spPr/>
        <p:txBody>
          <a:bodyPr/>
          <a:lstStyle>
            <a:lvl1pPr>
              <a:defRPr/>
            </a:lvl1pPr>
          </a:lstStyle>
          <a:p>
            <a:pPr>
              <a:defRPr/>
            </a:pPr>
            <a:r>
              <a:rPr lang="en-US"/>
              <a:t>10/5/2010</a:t>
            </a:r>
            <a:endParaRPr lang="de-DE"/>
          </a:p>
        </p:txBody>
      </p:sp>
      <p:sp>
        <p:nvSpPr>
          <p:cNvPr id="8" name="Footer Placeholder 4"/>
          <p:cNvSpPr>
            <a:spLocks noGrp="1"/>
          </p:cNvSpPr>
          <p:nvPr>
            <p:ph type="ftr" sz="quarter" idx="11"/>
          </p:nvPr>
        </p:nvSpPr>
        <p:spPr/>
        <p:txBody>
          <a:bodyPr/>
          <a:lstStyle>
            <a:lvl1pPr>
              <a:defRPr/>
            </a:lvl1pPr>
          </a:lstStyle>
          <a:p>
            <a:pPr>
              <a:defRPr/>
            </a:pPr>
            <a:r>
              <a:rPr lang="de-DE"/>
              <a:t>Kornelia Bogen - Ambush Marketing</a:t>
            </a:r>
          </a:p>
        </p:txBody>
      </p:sp>
      <p:sp>
        <p:nvSpPr>
          <p:cNvPr id="9" name="Slide Number Placeholder 5"/>
          <p:cNvSpPr>
            <a:spLocks noGrp="1"/>
          </p:cNvSpPr>
          <p:nvPr>
            <p:ph type="sldNum" sz="quarter" idx="12"/>
          </p:nvPr>
        </p:nvSpPr>
        <p:spPr/>
        <p:txBody>
          <a:bodyPr/>
          <a:lstStyle>
            <a:lvl1pPr>
              <a:defRPr/>
            </a:lvl1pPr>
          </a:lstStyle>
          <a:p>
            <a:pPr>
              <a:defRPr/>
            </a:pPr>
            <a:fld id="{5563D8F3-4EB7-479D-9E68-EEDFD48EC6D0}" type="slidenum">
              <a:rPr lang="de-DE"/>
              <a:pPr>
                <a:defRPr/>
              </a:pPr>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e-DE" dirty="0"/>
          </a:p>
        </p:txBody>
      </p:sp>
      <p:sp>
        <p:nvSpPr>
          <p:cNvPr id="3" name="Date Placeholder 3"/>
          <p:cNvSpPr>
            <a:spLocks noGrp="1"/>
          </p:cNvSpPr>
          <p:nvPr>
            <p:ph type="dt" sz="half" idx="10"/>
          </p:nvPr>
        </p:nvSpPr>
        <p:spPr/>
        <p:txBody>
          <a:bodyPr/>
          <a:lstStyle>
            <a:lvl1pPr>
              <a:defRPr/>
            </a:lvl1pPr>
          </a:lstStyle>
          <a:p>
            <a:pPr>
              <a:defRPr/>
            </a:pPr>
            <a:r>
              <a:rPr lang="en-US"/>
              <a:t>10/5/2010</a:t>
            </a:r>
            <a:endParaRPr lang="de-DE"/>
          </a:p>
        </p:txBody>
      </p:sp>
      <p:sp>
        <p:nvSpPr>
          <p:cNvPr id="5" name="Slide Number Placeholder 5"/>
          <p:cNvSpPr>
            <a:spLocks noGrp="1"/>
          </p:cNvSpPr>
          <p:nvPr>
            <p:ph type="sldNum" sz="quarter" idx="12"/>
          </p:nvPr>
        </p:nvSpPr>
        <p:spPr/>
        <p:txBody>
          <a:bodyPr/>
          <a:lstStyle>
            <a:lvl1pPr>
              <a:defRPr/>
            </a:lvl1pPr>
          </a:lstStyle>
          <a:p>
            <a:pPr>
              <a:defRPr/>
            </a:pPr>
            <a:fld id="{62C75491-EDAF-40A6-BC73-62C020FB9B3F}" type="slidenum">
              <a:rPr lang="de-DE"/>
              <a:pPr>
                <a:defRPr/>
              </a:pPr>
              <a:t>‹Nr.›</a:t>
            </a:fld>
            <a:endParaRPr lang="de-DE" dirty="0"/>
          </a:p>
        </p:txBody>
      </p:sp>
      <p:sp>
        <p:nvSpPr>
          <p:cNvPr id="6" name="Footer Placeholder 4"/>
          <p:cNvSpPr>
            <a:spLocks noGrp="1"/>
          </p:cNvSpPr>
          <p:nvPr>
            <p:ph type="ftr" sz="quarter" idx="3"/>
          </p:nvPr>
        </p:nvSpPr>
        <p:spPr>
          <a:xfrm>
            <a:off x="2411760" y="6356350"/>
            <a:ext cx="403244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de-DE" dirty="0" smtClean="0"/>
              <a:t>Nils Küsgen – Potential for Privatization of Regional Airports</a:t>
            </a:r>
            <a:endParaRPr lang="de-D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5" name="Slide Number Placeholder 5"/>
          <p:cNvSpPr>
            <a:spLocks noGrp="1"/>
          </p:cNvSpPr>
          <p:nvPr>
            <p:ph type="sldNum" sz="quarter" idx="12"/>
          </p:nvPr>
        </p:nvSpPr>
        <p:spPr/>
        <p:txBody>
          <a:bodyPr/>
          <a:lstStyle>
            <a:lvl1pPr>
              <a:defRPr/>
            </a:lvl1pPr>
          </a:lstStyle>
          <a:p>
            <a:pPr>
              <a:defRPr/>
            </a:pPr>
            <a:fld id="{0BDB012E-3823-4B66-95C3-6A62B8E1436E}" type="slidenum">
              <a:rPr lang="de-DE"/>
              <a:pPr>
                <a:defRPr/>
              </a:pPr>
              <a:t>‹Nr.›</a:t>
            </a:fld>
            <a:endParaRPr lang="de-DE" dirty="0"/>
          </a:p>
        </p:txBody>
      </p:sp>
      <p:sp>
        <p:nvSpPr>
          <p:cNvPr id="7" name="Date Placeholder 3"/>
          <p:cNvSpPr>
            <a:spLocks noGrp="1"/>
          </p:cNvSpPr>
          <p:nvPr>
            <p:ph type="dt" sz="half" idx="10"/>
          </p:nvPr>
        </p:nvSpPr>
        <p:spPr>
          <a:xfrm>
            <a:off x="571500" y="6357938"/>
            <a:ext cx="2133600" cy="365125"/>
          </a:xfrm>
        </p:spPr>
        <p:txBody>
          <a:bodyPr/>
          <a:lstStyle>
            <a:lvl1pPr>
              <a:defRPr/>
            </a:lvl1pPr>
          </a:lstStyle>
          <a:p>
            <a:pPr>
              <a:defRPr/>
            </a:pPr>
            <a:r>
              <a:rPr lang="en-US" dirty="0" smtClean="0"/>
              <a:t>20/6/2012</a:t>
            </a:r>
            <a:endParaRPr lang="de-DE" dirty="0"/>
          </a:p>
        </p:txBody>
      </p:sp>
      <p:sp>
        <p:nvSpPr>
          <p:cNvPr id="8" name="Footer Placeholder 4"/>
          <p:cNvSpPr>
            <a:spLocks noGrp="1"/>
          </p:cNvSpPr>
          <p:nvPr>
            <p:ph type="ftr" sz="quarter" idx="11"/>
          </p:nvPr>
        </p:nvSpPr>
        <p:spPr>
          <a:xfrm>
            <a:off x="1907704" y="6356350"/>
            <a:ext cx="4112096" cy="365125"/>
          </a:xfrm>
        </p:spPr>
        <p:txBody>
          <a:bodyPr/>
          <a:lstStyle>
            <a:lvl1pPr>
              <a:defRPr/>
            </a:lvl1pPr>
          </a:lstStyle>
          <a:p>
            <a:pPr>
              <a:defRPr/>
            </a:pPr>
            <a:r>
              <a:rPr lang="de-DE" dirty="0" smtClean="0"/>
              <a:t>Küsgen / Ehmer  Potential </a:t>
            </a:r>
            <a:r>
              <a:rPr lang="de-DE" dirty="0" err="1" smtClean="0"/>
              <a:t>for</a:t>
            </a:r>
            <a:r>
              <a:rPr lang="de-DE" dirty="0" smtClean="0"/>
              <a:t> </a:t>
            </a:r>
            <a:r>
              <a:rPr lang="de-DE" dirty="0" err="1" smtClean="0"/>
              <a:t>Privatization</a:t>
            </a:r>
            <a:r>
              <a:rPr lang="de-DE" dirty="0" smtClean="0"/>
              <a:t> </a:t>
            </a:r>
            <a:r>
              <a:rPr lang="de-DE" dirty="0" err="1" smtClean="0"/>
              <a:t>of</a:t>
            </a:r>
            <a:r>
              <a:rPr lang="de-DE" dirty="0" smtClean="0"/>
              <a:t> </a:t>
            </a:r>
            <a:r>
              <a:rPr lang="de-DE" dirty="0" err="1" smtClean="0"/>
              <a:t>regonal</a:t>
            </a:r>
            <a:r>
              <a:rPr lang="de-DE" dirty="0" smtClean="0"/>
              <a:t> </a:t>
            </a:r>
            <a:r>
              <a:rPr lang="de-DE" dirty="0" err="1" smtClean="0"/>
              <a:t>airprots</a:t>
            </a:r>
            <a:r>
              <a:rPr lang="de-DE" dirty="0" smtClean="0"/>
              <a:t> </a:t>
            </a:r>
            <a:endParaRPr lang="de-DE" dirty="0"/>
          </a:p>
        </p:txBody>
      </p:sp>
      <p:pic>
        <p:nvPicPr>
          <p:cNvPr id="9" name="Picture 11" descr="GAP Logo"/>
          <p:cNvPicPr>
            <a:picLocks noChangeAspect="1" noChangeArrowheads="1"/>
          </p:cNvPicPr>
          <p:nvPr userDrawn="1"/>
        </p:nvPicPr>
        <p:blipFill>
          <a:blip r:embed="rId2" cstate="print"/>
          <a:srcRect/>
          <a:stretch>
            <a:fillRect/>
          </a:stretch>
        </p:blipFill>
        <p:spPr bwMode="auto">
          <a:xfrm>
            <a:off x="7667625" y="1484784"/>
            <a:ext cx="1441450" cy="490538"/>
          </a:xfrm>
          <a:prstGeom prst="rect">
            <a:avLst/>
          </a:prstGeom>
          <a:noFill/>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dirty="0" smtClean="0"/>
              <a:t>20/6/2012</a:t>
            </a:r>
            <a:endParaRPr lang="de-DE" dirty="0"/>
          </a:p>
        </p:txBody>
      </p:sp>
      <p:sp>
        <p:nvSpPr>
          <p:cNvPr id="3" name="Footer Placeholder 4"/>
          <p:cNvSpPr>
            <a:spLocks noGrp="1"/>
          </p:cNvSpPr>
          <p:nvPr>
            <p:ph type="ftr" sz="quarter" idx="11"/>
          </p:nvPr>
        </p:nvSpPr>
        <p:spPr>
          <a:xfrm>
            <a:off x="1907704" y="6356350"/>
            <a:ext cx="4112096" cy="365125"/>
          </a:xfrm>
        </p:spPr>
        <p:txBody>
          <a:bodyPr/>
          <a:lstStyle>
            <a:lvl1pPr>
              <a:defRPr/>
            </a:lvl1pPr>
          </a:lstStyle>
          <a:p>
            <a:pPr>
              <a:defRPr/>
            </a:pPr>
            <a:r>
              <a:rPr lang="de-DE" dirty="0" smtClean="0"/>
              <a:t>Küsgen / Ehmer  Potential </a:t>
            </a:r>
            <a:r>
              <a:rPr lang="de-DE" dirty="0" err="1" smtClean="0"/>
              <a:t>for</a:t>
            </a:r>
            <a:r>
              <a:rPr lang="de-DE" dirty="0" smtClean="0"/>
              <a:t> </a:t>
            </a:r>
            <a:r>
              <a:rPr lang="de-DE" dirty="0" err="1" smtClean="0"/>
              <a:t>Privatization</a:t>
            </a:r>
            <a:r>
              <a:rPr lang="de-DE" dirty="0" smtClean="0"/>
              <a:t> </a:t>
            </a:r>
            <a:r>
              <a:rPr lang="de-DE" dirty="0" err="1" smtClean="0"/>
              <a:t>of</a:t>
            </a:r>
            <a:r>
              <a:rPr lang="de-DE" dirty="0" smtClean="0"/>
              <a:t> </a:t>
            </a:r>
            <a:r>
              <a:rPr lang="de-DE" dirty="0" err="1" smtClean="0"/>
              <a:t>regonal</a:t>
            </a:r>
            <a:r>
              <a:rPr lang="de-DE" dirty="0" smtClean="0"/>
              <a:t> </a:t>
            </a:r>
            <a:r>
              <a:rPr lang="de-DE" dirty="0" err="1" smtClean="0"/>
              <a:t>airprots</a:t>
            </a:r>
            <a:r>
              <a:rPr lang="de-DE" dirty="0" smtClean="0"/>
              <a:t> </a:t>
            </a:r>
            <a:endParaRPr lang="de-DE" dirty="0"/>
          </a:p>
        </p:txBody>
      </p:sp>
      <p:sp>
        <p:nvSpPr>
          <p:cNvPr id="4" name="Slide Number Placeholder 5"/>
          <p:cNvSpPr>
            <a:spLocks noGrp="1"/>
          </p:cNvSpPr>
          <p:nvPr>
            <p:ph type="sldNum" sz="quarter" idx="12"/>
          </p:nvPr>
        </p:nvSpPr>
        <p:spPr/>
        <p:txBody>
          <a:bodyPr/>
          <a:lstStyle>
            <a:lvl1pPr>
              <a:defRPr/>
            </a:lvl1pPr>
          </a:lstStyle>
          <a:p>
            <a:pPr>
              <a:defRPr/>
            </a:pPr>
            <a:fld id="{B223AE94-A0B0-40A1-87FC-ED1EF77B7268}" type="slidenum">
              <a:rPr lang="de-DE"/>
              <a:pPr>
                <a:defRPr/>
              </a:pPr>
              <a:t>‹Nr.›</a:t>
            </a:fld>
            <a:endParaRPr lang="de-DE" dirty="0"/>
          </a:p>
        </p:txBody>
      </p:sp>
      <p:pic>
        <p:nvPicPr>
          <p:cNvPr id="5" name="Picture 11" descr="GAP Logo"/>
          <p:cNvPicPr>
            <a:picLocks noChangeAspect="1" noChangeArrowheads="1"/>
          </p:cNvPicPr>
          <p:nvPr userDrawn="1"/>
        </p:nvPicPr>
        <p:blipFill>
          <a:blip r:embed="rId2" cstate="print"/>
          <a:srcRect/>
          <a:stretch>
            <a:fillRect/>
          </a:stretch>
        </p:blipFill>
        <p:spPr bwMode="auto">
          <a:xfrm>
            <a:off x="7667625" y="1426294"/>
            <a:ext cx="1441450" cy="490538"/>
          </a:xfrm>
          <a:prstGeom prst="rect">
            <a:avLst/>
          </a:prstGeom>
          <a:noFill/>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1C898908-364E-401F-B6B7-56F7B777D0EE}" type="slidenum">
              <a:rPr lang="de-DE"/>
              <a:pPr>
                <a:defRPr/>
              </a:pPr>
              <a:t>‹Nr.›</a:t>
            </a:fld>
            <a:endParaRPr lang="de-DE" dirty="0"/>
          </a:p>
        </p:txBody>
      </p:sp>
      <p:pic>
        <p:nvPicPr>
          <p:cNvPr id="8" name="Picture 11" descr="GAP Logo"/>
          <p:cNvPicPr>
            <a:picLocks noChangeAspect="1" noChangeArrowheads="1"/>
          </p:cNvPicPr>
          <p:nvPr userDrawn="1"/>
        </p:nvPicPr>
        <p:blipFill>
          <a:blip r:embed="rId2" cstate="print"/>
          <a:srcRect/>
          <a:stretch>
            <a:fillRect/>
          </a:stretch>
        </p:blipFill>
        <p:spPr bwMode="auto">
          <a:xfrm>
            <a:off x="7667625" y="1426294"/>
            <a:ext cx="1441450" cy="490538"/>
          </a:xfrm>
          <a:prstGeom prst="rect">
            <a:avLst/>
          </a:prstGeom>
          <a:noFill/>
        </p:spPr>
      </p:pic>
      <p:sp>
        <p:nvSpPr>
          <p:cNvPr id="9" name="Date Placeholder 3"/>
          <p:cNvSpPr>
            <a:spLocks noGrp="1"/>
          </p:cNvSpPr>
          <p:nvPr>
            <p:ph type="dt" sz="half" idx="10"/>
          </p:nvPr>
        </p:nvSpPr>
        <p:spPr>
          <a:xfrm>
            <a:off x="571500" y="6357938"/>
            <a:ext cx="2133600" cy="365125"/>
          </a:xfrm>
        </p:spPr>
        <p:txBody>
          <a:bodyPr/>
          <a:lstStyle>
            <a:lvl1pPr>
              <a:defRPr/>
            </a:lvl1pPr>
          </a:lstStyle>
          <a:p>
            <a:pPr>
              <a:defRPr/>
            </a:pPr>
            <a:r>
              <a:rPr lang="en-US" dirty="0" smtClean="0"/>
              <a:t>20/6/2012</a:t>
            </a:r>
            <a:endParaRPr lang="de-DE" dirty="0"/>
          </a:p>
        </p:txBody>
      </p:sp>
      <p:sp>
        <p:nvSpPr>
          <p:cNvPr id="10" name="Footer Placeholder 4"/>
          <p:cNvSpPr>
            <a:spLocks noGrp="1"/>
          </p:cNvSpPr>
          <p:nvPr>
            <p:ph type="ftr" sz="quarter" idx="11"/>
          </p:nvPr>
        </p:nvSpPr>
        <p:spPr>
          <a:xfrm>
            <a:off x="1907704" y="6356350"/>
            <a:ext cx="4112096" cy="365125"/>
          </a:xfrm>
        </p:spPr>
        <p:txBody>
          <a:bodyPr/>
          <a:lstStyle>
            <a:lvl1pPr>
              <a:defRPr/>
            </a:lvl1pPr>
          </a:lstStyle>
          <a:p>
            <a:pPr>
              <a:defRPr/>
            </a:pPr>
            <a:r>
              <a:rPr lang="de-DE" dirty="0" smtClean="0"/>
              <a:t>Küsgen / Ehmer  Potential </a:t>
            </a:r>
            <a:r>
              <a:rPr lang="de-DE" dirty="0" err="1" smtClean="0"/>
              <a:t>for</a:t>
            </a:r>
            <a:r>
              <a:rPr lang="de-DE" dirty="0" smtClean="0"/>
              <a:t> </a:t>
            </a:r>
            <a:r>
              <a:rPr lang="de-DE" dirty="0" err="1" smtClean="0"/>
              <a:t>Privatization</a:t>
            </a:r>
            <a:r>
              <a:rPr lang="de-DE" dirty="0" smtClean="0"/>
              <a:t> </a:t>
            </a:r>
            <a:r>
              <a:rPr lang="de-DE" dirty="0" err="1" smtClean="0"/>
              <a:t>of</a:t>
            </a:r>
            <a:r>
              <a:rPr lang="de-DE" dirty="0" smtClean="0"/>
              <a:t> </a:t>
            </a:r>
            <a:r>
              <a:rPr lang="de-DE" dirty="0" err="1" smtClean="0"/>
              <a:t>regonal</a:t>
            </a:r>
            <a:r>
              <a:rPr lang="de-DE" dirty="0" smtClean="0"/>
              <a:t> </a:t>
            </a:r>
            <a:r>
              <a:rPr lang="de-DE" dirty="0" err="1" smtClean="0"/>
              <a:t>airprots</a:t>
            </a:r>
            <a:r>
              <a:rPr lang="de-DE" dirty="0" smtClean="0"/>
              <a:t> </a:t>
            </a:r>
            <a:endParaRPr lang="de-D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10/5/2010</a:t>
            </a:r>
            <a:endParaRPr lang="de-DE"/>
          </a:p>
        </p:txBody>
      </p:sp>
      <p:sp>
        <p:nvSpPr>
          <p:cNvPr id="6" name="Footer Placeholder 4"/>
          <p:cNvSpPr>
            <a:spLocks noGrp="1"/>
          </p:cNvSpPr>
          <p:nvPr>
            <p:ph type="ftr" sz="quarter" idx="11"/>
          </p:nvPr>
        </p:nvSpPr>
        <p:spPr/>
        <p:txBody>
          <a:bodyPr/>
          <a:lstStyle>
            <a:lvl1pPr>
              <a:defRPr/>
            </a:lvl1pPr>
          </a:lstStyle>
          <a:p>
            <a:pPr>
              <a:defRPr/>
            </a:pPr>
            <a:r>
              <a:rPr lang="de-DE"/>
              <a:t>Kornelia Bogen - Ambush Marketing</a:t>
            </a:r>
          </a:p>
        </p:txBody>
      </p:sp>
      <p:sp>
        <p:nvSpPr>
          <p:cNvPr id="7" name="Slide Number Placeholder 5"/>
          <p:cNvSpPr>
            <a:spLocks noGrp="1"/>
          </p:cNvSpPr>
          <p:nvPr>
            <p:ph type="sldNum" sz="quarter" idx="12"/>
          </p:nvPr>
        </p:nvSpPr>
        <p:spPr/>
        <p:txBody>
          <a:bodyPr/>
          <a:lstStyle>
            <a:lvl1pPr>
              <a:defRPr/>
            </a:lvl1pPr>
          </a:lstStyle>
          <a:p>
            <a:pPr>
              <a:defRPr/>
            </a:pPr>
            <a:fld id="{C1B45556-DC8D-418D-9926-71B5715F787E}" type="slidenum">
              <a:rPr lang="de-DE"/>
              <a:pPr>
                <a:defRPr/>
              </a:pPr>
              <a:t>‹Nr.›</a:t>
            </a:fld>
            <a:endParaRPr lang="de-DE" dirty="0"/>
          </a:p>
        </p:txBody>
      </p:sp>
      <p:pic>
        <p:nvPicPr>
          <p:cNvPr id="8" name="Picture 11" descr="GAP Logo"/>
          <p:cNvPicPr>
            <a:picLocks noChangeAspect="1" noChangeArrowheads="1"/>
          </p:cNvPicPr>
          <p:nvPr userDrawn="1"/>
        </p:nvPicPr>
        <p:blipFill>
          <a:blip r:embed="rId2" cstate="print"/>
          <a:srcRect/>
          <a:stretch>
            <a:fillRect/>
          </a:stretch>
        </p:blipFill>
        <p:spPr bwMode="auto">
          <a:xfrm>
            <a:off x="7667625" y="1426294"/>
            <a:ext cx="1441450" cy="490538"/>
          </a:xfrm>
          <a:prstGeom prst="rect">
            <a:avLst/>
          </a:prstGeom>
          <a:noFill/>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pPr>
              <a:defRPr/>
            </a:pPr>
            <a:r>
              <a:rPr lang="en-US"/>
              <a:t>10/5/2010</a:t>
            </a:r>
            <a:endParaRPr lang="de-DE"/>
          </a:p>
        </p:txBody>
      </p:sp>
      <p:sp>
        <p:nvSpPr>
          <p:cNvPr id="5" name="Footer Placeholder 4"/>
          <p:cNvSpPr>
            <a:spLocks noGrp="1"/>
          </p:cNvSpPr>
          <p:nvPr>
            <p:ph type="ftr" sz="quarter" idx="11"/>
          </p:nvPr>
        </p:nvSpPr>
        <p:spPr/>
        <p:txBody>
          <a:bodyPr/>
          <a:lstStyle>
            <a:lvl1pPr>
              <a:defRPr/>
            </a:lvl1pPr>
          </a:lstStyle>
          <a:p>
            <a:pPr>
              <a:defRPr/>
            </a:pPr>
            <a:r>
              <a:rPr lang="de-DE"/>
              <a:t>Kornelia Bogen - Ambush Marketing</a:t>
            </a:r>
          </a:p>
        </p:txBody>
      </p:sp>
      <p:sp>
        <p:nvSpPr>
          <p:cNvPr id="6" name="Slide Number Placeholder 5"/>
          <p:cNvSpPr>
            <a:spLocks noGrp="1"/>
          </p:cNvSpPr>
          <p:nvPr>
            <p:ph type="sldNum" sz="quarter" idx="12"/>
          </p:nvPr>
        </p:nvSpPr>
        <p:spPr/>
        <p:txBody>
          <a:bodyPr/>
          <a:lstStyle>
            <a:lvl1pPr>
              <a:defRPr/>
            </a:lvl1pPr>
          </a:lstStyle>
          <a:p>
            <a:pPr>
              <a:defRPr/>
            </a:pPr>
            <a:fld id="{C7B5366A-DD02-46E5-BEE8-35489012B455}" type="slidenum">
              <a:rPr lang="de-DE"/>
              <a:pPr>
                <a:defRPr/>
              </a:pPr>
              <a:t>‹Nr.›</a:t>
            </a:fld>
            <a:endParaRPr lang="de-DE"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pPr>
              <a:defRPr/>
            </a:pPr>
            <a:r>
              <a:rPr lang="en-US"/>
              <a:t>10/5/2010</a:t>
            </a:r>
            <a:endParaRPr lang="de-DE"/>
          </a:p>
        </p:txBody>
      </p:sp>
      <p:sp>
        <p:nvSpPr>
          <p:cNvPr id="5" name="Footer Placeholder 4"/>
          <p:cNvSpPr>
            <a:spLocks noGrp="1"/>
          </p:cNvSpPr>
          <p:nvPr>
            <p:ph type="ftr" sz="quarter" idx="11"/>
          </p:nvPr>
        </p:nvSpPr>
        <p:spPr/>
        <p:txBody>
          <a:bodyPr/>
          <a:lstStyle>
            <a:lvl1pPr>
              <a:defRPr/>
            </a:lvl1pPr>
          </a:lstStyle>
          <a:p>
            <a:pPr>
              <a:defRPr/>
            </a:pPr>
            <a:r>
              <a:rPr lang="de-DE"/>
              <a:t>Kornelia Bogen - Ambush Marketing</a:t>
            </a:r>
          </a:p>
        </p:txBody>
      </p:sp>
      <p:sp>
        <p:nvSpPr>
          <p:cNvPr id="6" name="Slide Number Placeholder 5"/>
          <p:cNvSpPr>
            <a:spLocks noGrp="1"/>
          </p:cNvSpPr>
          <p:nvPr>
            <p:ph type="sldNum" sz="quarter" idx="12"/>
          </p:nvPr>
        </p:nvSpPr>
        <p:spPr/>
        <p:txBody>
          <a:bodyPr/>
          <a:lstStyle>
            <a:lvl1pPr>
              <a:defRPr/>
            </a:lvl1pPr>
          </a:lstStyle>
          <a:p>
            <a:pPr>
              <a:defRPr/>
            </a:pPr>
            <a:fld id="{BE3DAFA2-4F3A-473E-9E96-02EEC0039BFB}" type="slidenum">
              <a:rPr lang="de-DE"/>
              <a:pPr>
                <a:defRPr/>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3"/>
          <p:cNvSpPr>
            <a:spLocks noGrp="1"/>
          </p:cNvSpPr>
          <p:nvPr>
            <p:ph type="dt" sz="half" idx="10"/>
          </p:nvPr>
        </p:nvSpPr>
        <p:spPr/>
        <p:txBody>
          <a:bodyPr/>
          <a:lstStyle>
            <a:lvl1pPr>
              <a:defRPr/>
            </a:lvl1pPr>
          </a:lstStyle>
          <a:p>
            <a:pPr>
              <a:defRPr/>
            </a:pPr>
            <a:r>
              <a:rPr lang="en-US"/>
              <a:t>10/5/2010</a:t>
            </a:r>
            <a:endParaRPr lang="de-DE"/>
          </a:p>
        </p:txBody>
      </p:sp>
      <p:sp>
        <p:nvSpPr>
          <p:cNvPr id="5" name="Slide Number Placeholder 5"/>
          <p:cNvSpPr>
            <a:spLocks noGrp="1"/>
          </p:cNvSpPr>
          <p:nvPr>
            <p:ph type="sldNum" sz="quarter" idx="12"/>
          </p:nvPr>
        </p:nvSpPr>
        <p:spPr/>
        <p:txBody>
          <a:bodyPr/>
          <a:lstStyle>
            <a:lvl1pPr>
              <a:defRPr/>
            </a:lvl1pPr>
          </a:lstStyle>
          <a:p>
            <a:pPr>
              <a:defRPr/>
            </a:pPr>
            <a:fld id="{0437330B-392D-418A-B383-D0AAEEA5E877}" type="slidenum">
              <a:rPr lang="de-DE"/>
              <a:pPr>
                <a:defRPr/>
              </a:pPr>
              <a:t>‹Nr.›</a:t>
            </a:fld>
            <a:endParaRPr lang="de-DE" dirty="0"/>
          </a:p>
        </p:txBody>
      </p:sp>
      <p:sp>
        <p:nvSpPr>
          <p:cNvPr id="6" name="Footer Placeholder 4"/>
          <p:cNvSpPr>
            <a:spLocks noGrp="1"/>
          </p:cNvSpPr>
          <p:nvPr>
            <p:ph type="ftr" sz="quarter" idx="3"/>
          </p:nvPr>
        </p:nvSpPr>
        <p:spPr>
          <a:xfrm>
            <a:off x="2411760" y="6356350"/>
            <a:ext cx="403244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de-DE" dirty="0" smtClean="0"/>
              <a:t>Nils Küsgen – Potential for Privatization of Regional Airports</a:t>
            </a:r>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10/5/2010</a:t>
            </a:r>
            <a:endParaRPr lang="de-DE"/>
          </a:p>
        </p:txBody>
      </p:sp>
      <p:sp>
        <p:nvSpPr>
          <p:cNvPr id="6" name="Slide Number Placeholder 5"/>
          <p:cNvSpPr>
            <a:spLocks noGrp="1"/>
          </p:cNvSpPr>
          <p:nvPr>
            <p:ph type="sldNum" sz="quarter" idx="12"/>
          </p:nvPr>
        </p:nvSpPr>
        <p:spPr/>
        <p:txBody>
          <a:bodyPr/>
          <a:lstStyle>
            <a:lvl1pPr>
              <a:defRPr/>
            </a:lvl1pPr>
          </a:lstStyle>
          <a:p>
            <a:pPr>
              <a:defRPr/>
            </a:pPr>
            <a:fld id="{ACBE23E9-D660-457A-A074-BFC51FE8C320}" type="slidenum">
              <a:rPr lang="de-DE"/>
              <a:pPr>
                <a:defRPr/>
              </a:pPr>
              <a:t>‹Nr.›</a:t>
            </a:fld>
            <a:endParaRPr lang="de-DE" dirty="0"/>
          </a:p>
        </p:txBody>
      </p:sp>
      <p:sp>
        <p:nvSpPr>
          <p:cNvPr id="7" name="Footer Placeholder 4"/>
          <p:cNvSpPr>
            <a:spLocks noGrp="1"/>
          </p:cNvSpPr>
          <p:nvPr>
            <p:ph type="ftr" sz="quarter" idx="3"/>
          </p:nvPr>
        </p:nvSpPr>
        <p:spPr>
          <a:xfrm>
            <a:off x="2411760" y="6356350"/>
            <a:ext cx="403244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de-DE" dirty="0" smtClean="0"/>
              <a:t>Nils Küsgen – Potential for Privatization of Regional Airports</a:t>
            </a: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3"/>
          <p:cNvSpPr>
            <a:spLocks noGrp="1"/>
          </p:cNvSpPr>
          <p:nvPr>
            <p:ph type="dt" sz="half" idx="10"/>
          </p:nvPr>
        </p:nvSpPr>
        <p:spPr/>
        <p:txBody>
          <a:bodyPr/>
          <a:lstStyle>
            <a:lvl1pPr>
              <a:defRPr/>
            </a:lvl1pPr>
          </a:lstStyle>
          <a:p>
            <a:pPr>
              <a:defRPr/>
            </a:pPr>
            <a:r>
              <a:rPr lang="en-US"/>
              <a:t>10/5/2010</a:t>
            </a:r>
            <a:endParaRPr lang="de-DE"/>
          </a:p>
        </p:txBody>
      </p:sp>
      <p:sp>
        <p:nvSpPr>
          <p:cNvPr id="7" name="Slide Number Placeholder 5"/>
          <p:cNvSpPr>
            <a:spLocks noGrp="1"/>
          </p:cNvSpPr>
          <p:nvPr>
            <p:ph type="sldNum" sz="quarter" idx="12"/>
          </p:nvPr>
        </p:nvSpPr>
        <p:spPr/>
        <p:txBody>
          <a:bodyPr/>
          <a:lstStyle>
            <a:lvl1pPr>
              <a:defRPr/>
            </a:lvl1pPr>
          </a:lstStyle>
          <a:p>
            <a:pPr>
              <a:defRPr/>
            </a:pPr>
            <a:fld id="{8091E5B3-BEEB-4E8B-9695-E390F5359B0E}" type="slidenum">
              <a:rPr lang="de-DE"/>
              <a:pPr>
                <a:defRPr/>
              </a:pPr>
              <a:t>‹Nr.›</a:t>
            </a:fld>
            <a:endParaRPr lang="de-DE" dirty="0"/>
          </a:p>
        </p:txBody>
      </p:sp>
      <p:sp>
        <p:nvSpPr>
          <p:cNvPr id="8" name="Footer Placeholder 4"/>
          <p:cNvSpPr>
            <a:spLocks noGrp="1"/>
          </p:cNvSpPr>
          <p:nvPr>
            <p:ph type="ftr" sz="quarter" idx="3"/>
          </p:nvPr>
        </p:nvSpPr>
        <p:spPr>
          <a:xfrm>
            <a:off x="2411760" y="6356350"/>
            <a:ext cx="403244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de-DE" dirty="0" smtClean="0"/>
              <a:t>Nils Küsgen – Potential for Privatization of Regional Airports</a:t>
            </a:r>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3"/>
          <p:cNvSpPr>
            <a:spLocks noGrp="1"/>
          </p:cNvSpPr>
          <p:nvPr>
            <p:ph type="dt" sz="half" idx="10"/>
          </p:nvPr>
        </p:nvSpPr>
        <p:spPr/>
        <p:txBody>
          <a:bodyPr/>
          <a:lstStyle>
            <a:lvl1pPr>
              <a:defRPr/>
            </a:lvl1pPr>
          </a:lstStyle>
          <a:p>
            <a:pPr>
              <a:defRPr/>
            </a:pPr>
            <a:r>
              <a:rPr lang="en-US"/>
              <a:t>10/5/2010</a:t>
            </a:r>
            <a:endParaRPr lang="de-DE"/>
          </a:p>
        </p:txBody>
      </p:sp>
      <p:sp>
        <p:nvSpPr>
          <p:cNvPr id="9" name="Slide Number Placeholder 5"/>
          <p:cNvSpPr>
            <a:spLocks noGrp="1"/>
          </p:cNvSpPr>
          <p:nvPr>
            <p:ph type="sldNum" sz="quarter" idx="12"/>
          </p:nvPr>
        </p:nvSpPr>
        <p:spPr/>
        <p:txBody>
          <a:bodyPr/>
          <a:lstStyle>
            <a:lvl1pPr>
              <a:defRPr/>
            </a:lvl1pPr>
          </a:lstStyle>
          <a:p>
            <a:pPr>
              <a:defRPr/>
            </a:pPr>
            <a:fld id="{74FA3C9C-EDAB-49F5-A432-A38919024F78}" type="slidenum">
              <a:rPr lang="de-DE"/>
              <a:pPr>
                <a:defRPr/>
              </a:pPr>
              <a:t>‹Nr.›</a:t>
            </a:fld>
            <a:endParaRPr lang="de-DE" dirty="0"/>
          </a:p>
        </p:txBody>
      </p:sp>
      <p:sp>
        <p:nvSpPr>
          <p:cNvPr id="10" name="Footer Placeholder 4"/>
          <p:cNvSpPr>
            <a:spLocks noGrp="1"/>
          </p:cNvSpPr>
          <p:nvPr>
            <p:ph type="ftr" sz="quarter" idx="13"/>
          </p:nvPr>
        </p:nvSpPr>
        <p:spPr>
          <a:xfrm>
            <a:off x="2411760" y="6356350"/>
            <a:ext cx="403244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de-DE" dirty="0" smtClean="0"/>
              <a:t>Nils Küsgen – Potential for Privatization of Regional Airports</a:t>
            </a:r>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3"/>
          <p:cNvSpPr>
            <a:spLocks noGrp="1"/>
          </p:cNvSpPr>
          <p:nvPr>
            <p:ph type="dt" sz="half" idx="10"/>
          </p:nvPr>
        </p:nvSpPr>
        <p:spPr/>
        <p:txBody>
          <a:bodyPr/>
          <a:lstStyle>
            <a:lvl1pPr>
              <a:defRPr/>
            </a:lvl1pPr>
          </a:lstStyle>
          <a:p>
            <a:pPr>
              <a:defRPr/>
            </a:pPr>
            <a:r>
              <a:rPr lang="en-US"/>
              <a:t>10/5/2010</a:t>
            </a:r>
            <a:endParaRPr lang="de-DE"/>
          </a:p>
        </p:txBody>
      </p:sp>
      <p:sp>
        <p:nvSpPr>
          <p:cNvPr id="4" name="Footer Placeholder 4"/>
          <p:cNvSpPr>
            <a:spLocks noGrp="1"/>
          </p:cNvSpPr>
          <p:nvPr>
            <p:ph type="ftr" sz="quarter" idx="11"/>
          </p:nvPr>
        </p:nvSpPr>
        <p:spPr/>
        <p:txBody>
          <a:bodyPr/>
          <a:lstStyle>
            <a:lvl1pPr>
              <a:defRPr/>
            </a:lvl1pPr>
          </a:lstStyle>
          <a:p>
            <a:pPr>
              <a:defRPr/>
            </a:pPr>
            <a:r>
              <a:rPr lang="de-DE"/>
              <a:t>Kornelia Bogen - Ambush Marketing</a:t>
            </a:r>
          </a:p>
        </p:txBody>
      </p:sp>
      <p:sp>
        <p:nvSpPr>
          <p:cNvPr id="5" name="Slide Number Placeholder 5"/>
          <p:cNvSpPr>
            <a:spLocks noGrp="1"/>
          </p:cNvSpPr>
          <p:nvPr>
            <p:ph type="sldNum" sz="quarter" idx="12"/>
          </p:nvPr>
        </p:nvSpPr>
        <p:spPr/>
        <p:txBody>
          <a:bodyPr/>
          <a:lstStyle>
            <a:lvl1pPr>
              <a:defRPr/>
            </a:lvl1pPr>
          </a:lstStyle>
          <a:p>
            <a:pPr>
              <a:defRPr/>
            </a:pPr>
            <a:fld id="{F70A5147-370A-4E3B-A41A-334AE2C95526}" type="slidenum">
              <a:rPr lang="de-DE"/>
              <a:pPr>
                <a:defRPr/>
              </a:pPr>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10/5/2010</a:t>
            </a:r>
            <a:endParaRPr lang="de-DE"/>
          </a:p>
        </p:txBody>
      </p:sp>
      <p:sp>
        <p:nvSpPr>
          <p:cNvPr id="3" name="Footer Placeholder 4"/>
          <p:cNvSpPr>
            <a:spLocks noGrp="1"/>
          </p:cNvSpPr>
          <p:nvPr>
            <p:ph type="ftr" sz="quarter" idx="11"/>
          </p:nvPr>
        </p:nvSpPr>
        <p:spPr/>
        <p:txBody>
          <a:bodyPr/>
          <a:lstStyle>
            <a:lvl1pPr>
              <a:defRPr/>
            </a:lvl1pPr>
          </a:lstStyle>
          <a:p>
            <a:pPr>
              <a:defRPr/>
            </a:pPr>
            <a:r>
              <a:rPr lang="de-DE"/>
              <a:t>Kornelia Bogen - Ambush Marketing</a:t>
            </a:r>
          </a:p>
        </p:txBody>
      </p:sp>
      <p:sp>
        <p:nvSpPr>
          <p:cNvPr id="4" name="Slide Number Placeholder 5"/>
          <p:cNvSpPr>
            <a:spLocks noGrp="1"/>
          </p:cNvSpPr>
          <p:nvPr>
            <p:ph type="sldNum" sz="quarter" idx="12"/>
          </p:nvPr>
        </p:nvSpPr>
        <p:spPr/>
        <p:txBody>
          <a:bodyPr/>
          <a:lstStyle>
            <a:lvl1pPr>
              <a:defRPr/>
            </a:lvl1pPr>
          </a:lstStyle>
          <a:p>
            <a:pPr>
              <a:defRPr/>
            </a:pPr>
            <a:fld id="{087B119B-4EC0-4032-84A5-993BF8F9081B}" type="slidenum">
              <a:rPr lang="de-DE"/>
              <a:pPr>
                <a:defRPr/>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10/5/2010</a:t>
            </a:r>
            <a:endParaRPr lang="de-DE"/>
          </a:p>
        </p:txBody>
      </p:sp>
      <p:sp>
        <p:nvSpPr>
          <p:cNvPr id="6" name="Footer Placeholder 4"/>
          <p:cNvSpPr>
            <a:spLocks noGrp="1"/>
          </p:cNvSpPr>
          <p:nvPr>
            <p:ph type="ftr" sz="quarter" idx="11"/>
          </p:nvPr>
        </p:nvSpPr>
        <p:spPr/>
        <p:txBody>
          <a:bodyPr/>
          <a:lstStyle>
            <a:lvl1pPr>
              <a:defRPr/>
            </a:lvl1pPr>
          </a:lstStyle>
          <a:p>
            <a:pPr>
              <a:defRPr/>
            </a:pPr>
            <a:r>
              <a:rPr lang="de-DE"/>
              <a:t>Kornelia Bogen - Ambush Marketing</a:t>
            </a:r>
          </a:p>
        </p:txBody>
      </p:sp>
      <p:sp>
        <p:nvSpPr>
          <p:cNvPr id="7" name="Slide Number Placeholder 5"/>
          <p:cNvSpPr>
            <a:spLocks noGrp="1"/>
          </p:cNvSpPr>
          <p:nvPr>
            <p:ph type="sldNum" sz="quarter" idx="12"/>
          </p:nvPr>
        </p:nvSpPr>
        <p:spPr/>
        <p:txBody>
          <a:bodyPr/>
          <a:lstStyle>
            <a:lvl1pPr>
              <a:defRPr/>
            </a:lvl1pPr>
          </a:lstStyle>
          <a:p>
            <a:pPr>
              <a:defRPr/>
            </a:pPr>
            <a:fld id="{38246D3A-87E8-40B8-B286-837F540246A1}" type="slidenum">
              <a:rPr lang="de-DE"/>
              <a:pPr>
                <a:defRPr/>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de-DE"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smtClean="0"/>
          </a:p>
        </p:txBody>
      </p:sp>
      <p:sp>
        <p:nvSpPr>
          <p:cNvPr id="4" name="Date Placeholder 3"/>
          <p:cNvSpPr>
            <a:spLocks noGrp="1"/>
          </p:cNvSpPr>
          <p:nvPr>
            <p:ph type="dt" sz="half" idx="2"/>
          </p:nvPr>
        </p:nvSpPr>
        <p:spPr>
          <a:xfrm>
            <a:off x="571500" y="6357938"/>
            <a:ext cx="1624236"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a:t>10/5/2010</a:t>
            </a:r>
            <a:endParaRPr lang="de-DE"/>
          </a:p>
        </p:txBody>
      </p:sp>
      <p:sp>
        <p:nvSpPr>
          <p:cNvPr id="5" name="Footer Placeholder 4"/>
          <p:cNvSpPr>
            <a:spLocks noGrp="1"/>
          </p:cNvSpPr>
          <p:nvPr>
            <p:ph type="ftr" sz="quarter" idx="3"/>
          </p:nvPr>
        </p:nvSpPr>
        <p:spPr>
          <a:xfrm>
            <a:off x="2411760" y="6356350"/>
            <a:ext cx="403244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de-DE" dirty="0" smtClean="0"/>
              <a:t>Nils Küsgen – Potential for Privatization of Regional Airports</a:t>
            </a:r>
            <a:endParaRPr lang="de-D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tint val="75000"/>
                  </a:schemeClr>
                </a:solidFill>
                <a:latin typeface="+mn-lt"/>
              </a:defRPr>
            </a:lvl1pPr>
          </a:lstStyle>
          <a:p>
            <a:pPr>
              <a:defRPr/>
            </a:pPr>
            <a:fld id="{642A22BA-ECA6-4415-BB91-01F2F13F2B89}" type="slidenum">
              <a:rPr lang="de-DE"/>
              <a:pPr>
                <a:defRPr/>
              </a:pPr>
              <a:t>‹Nr.›</a:t>
            </a:fld>
            <a:endParaRPr lang="de-DE" dirty="0"/>
          </a:p>
        </p:txBody>
      </p:sp>
      <p:pic>
        <p:nvPicPr>
          <p:cNvPr id="1031" name="Picture 15" descr="squares 30x30mm.jpg"/>
          <p:cNvPicPr>
            <a:picLocks noChangeAspect="1"/>
          </p:cNvPicPr>
          <p:nvPr userDrawn="1"/>
        </p:nvPicPr>
        <p:blipFill>
          <a:blip r:embed="rId14" cstate="print"/>
          <a:srcRect/>
          <a:stretch>
            <a:fillRect/>
          </a:stretch>
        </p:blipFill>
        <p:spPr bwMode="auto">
          <a:xfrm>
            <a:off x="0" y="1571625"/>
            <a:ext cx="428625" cy="5286375"/>
          </a:xfrm>
          <a:prstGeom prst="rect">
            <a:avLst/>
          </a:prstGeom>
          <a:noFill/>
          <a:ln w="9525">
            <a:noFill/>
            <a:miter lim="800000"/>
            <a:headEnd/>
            <a:tailEnd/>
          </a:ln>
        </p:spPr>
      </p:pic>
      <p:pic>
        <p:nvPicPr>
          <p:cNvPr id="1032" name="Picture 19" descr="Logo_S.jpg"/>
          <p:cNvPicPr>
            <a:picLocks noChangeAspect="1"/>
          </p:cNvPicPr>
          <p:nvPr userDrawn="1"/>
        </p:nvPicPr>
        <p:blipFill>
          <a:blip r:embed="rId15" cstate="print"/>
          <a:srcRect/>
          <a:stretch>
            <a:fillRect/>
          </a:stretch>
        </p:blipFill>
        <p:spPr bwMode="auto">
          <a:xfrm>
            <a:off x="6929438" y="285750"/>
            <a:ext cx="2143125" cy="1149350"/>
          </a:xfrm>
          <a:prstGeom prst="rect">
            <a:avLst/>
          </a:prstGeom>
          <a:noFill/>
          <a:ln w="9525">
            <a:noFill/>
            <a:miter lim="800000"/>
            <a:headEnd/>
            <a:tailEnd/>
          </a:ln>
        </p:spPr>
      </p:pic>
      <p:cxnSp>
        <p:nvCxnSpPr>
          <p:cNvPr id="21" name="Straight Connector 20"/>
          <p:cNvCxnSpPr/>
          <p:nvPr userDrawn="1"/>
        </p:nvCxnSpPr>
        <p:spPr>
          <a:xfrm>
            <a:off x="1143000" y="1214438"/>
            <a:ext cx="6429375" cy="1587"/>
          </a:xfrm>
          <a:prstGeom prst="line">
            <a:avLst/>
          </a:prstGeom>
          <a:ln/>
        </p:spPr>
        <p:style>
          <a:lnRef idx="3">
            <a:schemeClr val="dk1"/>
          </a:lnRef>
          <a:fillRef idx="0">
            <a:schemeClr val="dk1"/>
          </a:fillRef>
          <a:effectRef idx="2">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de-DE"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smtClean="0"/>
          </a:p>
        </p:txBody>
      </p:sp>
      <p:sp>
        <p:nvSpPr>
          <p:cNvPr id="4" name="Date Placeholder 3"/>
          <p:cNvSpPr>
            <a:spLocks noGrp="1"/>
          </p:cNvSpPr>
          <p:nvPr>
            <p:ph type="dt" sz="half" idx="2"/>
          </p:nvPr>
        </p:nvSpPr>
        <p:spPr>
          <a:xfrm>
            <a:off x="571500" y="6357938"/>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a:t>10/5/2010</a:t>
            </a:r>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de-DE"/>
              <a:t>Kornelia Bogen - Ambush Marketing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tint val="75000"/>
                  </a:schemeClr>
                </a:solidFill>
                <a:latin typeface="+mn-lt"/>
              </a:defRPr>
            </a:lvl1pPr>
          </a:lstStyle>
          <a:p>
            <a:pPr>
              <a:defRPr/>
            </a:pPr>
            <a:fld id="{D032C17A-9B77-4559-A7C7-58EC4B2EA303}" type="slidenum">
              <a:rPr lang="de-DE"/>
              <a:pPr>
                <a:defRPr/>
              </a:pPr>
              <a:t>‹Nr.›</a:t>
            </a:fld>
            <a:r>
              <a:rPr lang="de-DE" dirty="0"/>
              <a:t>/15</a:t>
            </a:r>
          </a:p>
        </p:txBody>
      </p:sp>
      <p:pic>
        <p:nvPicPr>
          <p:cNvPr id="2055" name="Picture 15" descr="squares 30x30mm.jpg"/>
          <p:cNvPicPr>
            <a:picLocks noChangeAspect="1"/>
          </p:cNvPicPr>
          <p:nvPr userDrawn="1"/>
        </p:nvPicPr>
        <p:blipFill>
          <a:blip r:embed="rId15" cstate="print"/>
          <a:srcRect/>
          <a:stretch>
            <a:fillRect/>
          </a:stretch>
        </p:blipFill>
        <p:spPr bwMode="auto">
          <a:xfrm>
            <a:off x="0" y="1571625"/>
            <a:ext cx="428625" cy="5286375"/>
          </a:xfrm>
          <a:prstGeom prst="rect">
            <a:avLst/>
          </a:prstGeom>
          <a:noFill/>
          <a:ln w="9525">
            <a:noFill/>
            <a:miter lim="800000"/>
            <a:headEnd/>
            <a:tailEnd/>
          </a:ln>
        </p:spPr>
      </p:pic>
      <p:pic>
        <p:nvPicPr>
          <p:cNvPr id="2056" name="Picture 19" descr="Logo_S.jpg"/>
          <p:cNvPicPr>
            <a:picLocks noChangeAspect="1"/>
          </p:cNvPicPr>
          <p:nvPr userDrawn="1"/>
        </p:nvPicPr>
        <p:blipFill>
          <a:blip r:embed="rId16" cstate="print"/>
          <a:srcRect/>
          <a:stretch>
            <a:fillRect/>
          </a:stretch>
        </p:blipFill>
        <p:spPr bwMode="auto">
          <a:xfrm>
            <a:off x="6929438" y="285750"/>
            <a:ext cx="2143125" cy="1149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cstate="print"/>
          <a:srcRect/>
          <a:stretch>
            <a:fillRect/>
          </a:stretch>
        </p:blipFill>
        <p:spPr bwMode="auto">
          <a:xfrm>
            <a:off x="-36513" y="-26988"/>
            <a:ext cx="9145588" cy="6859588"/>
          </a:xfrm>
          <a:prstGeom prst="rect">
            <a:avLst/>
          </a:prstGeom>
          <a:noFill/>
        </p:spPr>
      </p:pic>
      <p:sp>
        <p:nvSpPr>
          <p:cNvPr id="14340" name="Titel 1"/>
          <p:cNvSpPr>
            <a:spLocks/>
          </p:cNvSpPr>
          <p:nvPr/>
        </p:nvSpPr>
        <p:spPr bwMode="auto">
          <a:xfrm>
            <a:off x="538163" y="4652963"/>
            <a:ext cx="8497887" cy="1470025"/>
          </a:xfrm>
          <a:prstGeom prst="rect">
            <a:avLst/>
          </a:prstGeom>
          <a:noFill/>
          <a:ln w="9525">
            <a:noFill/>
            <a:miter lim="800000"/>
            <a:headEnd/>
            <a:tailEnd/>
          </a:ln>
          <a:effectLst/>
        </p:spPr>
        <p:txBody>
          <a:bodyPr anchor="ctr"/>
          <a:lstStyle/>
          <a:p>
            <a:pPr algn="ctr" eaLnBrk="1" hangingPunct="1">
              <a:lnSpc>
                <a:spcPct val="150000"/>
              </a:lnSpc>
            </a:pPr>
            <a:r>
              <a:rPr lang="en-US" sz="2800" b="1" dirty="0" smtClean="0">
                <a:solidFill>
                  <a:schemeClr val="tx1">
                    <a:lumMod val="50000"/>
                    <a:lumOff val="50000"/>
                  </a:schemeClr>
                </a:solidFill>
              </a:rPr>
              <a:t>Potential</a:t>
            </a:r>
            <a:r>
              <a:rPr lang="en-US" sz="2800" b="1" dirty="0" smtClean="0">
                <a:solidFill>
                  <a:schemeClr val="accent2">
                    <a:lumMod val="75000"/>
                  </a:schemeClr>
                </a:solidFill>
              </a:rPr>
              <a:t> </a:t>
            </a:r>
            <a:r>
              <a:rPr lang="en-US" sz="2800" b="1" dirty="0" smtClean="0"/>
              <a:t>for Privatization of </a:t>
            </a:r>
            <a:r>
              <a:rPr lang="en-US" sz="2800" b="1" dirty="0" smtClean="0">
                <a:solidFill>
                  <a:schemeClr val="tx1">
                    <a:lumMod val="50000"/>
                    <a:lumOff val="50000"/>
                  </a:schemeClr>
                </a:solidFill>
              </a:rPr>
              <a:t>Regional</a:t>
            </a:r>
            <a:r>
              <a:rPr lang="en-US" sz="2800" b="1" dirty="0" smtClean="0"/>
              <a:t> Airports</a:t>
            </a:r>
          </a:p>
          <a:p>
            <a:pPr algn="ctr"/>
            <a:r>
              <a:rPr lang="de-DE" sz="2000" b="1" dirty="0">
                <a:latin typeface="Verdana" pitchFamily="34" charset="0"/>
              </a:rPr>
              <a:t/>
            </a:r>
            <a:br>
              <a:rPr lang="de-DE" sz="2000" b="1" dirty="0">
                <a:latin typeface="Verdana" pitchFamily="34" charset="0"/>
              </a:rPr>
            </a:br>
            <a:r>
              <a:rPr lang="de-DE" sz="2000" b="1" dirty="0" smtClean="0">
                <a:latin typeface="Verdana" pitchFamily="34" charset="0"/>
              </a:rPr>
              <a:t>Nils Küsgen / </a:t>
            </a:r>
            <a:r>
              <a:rPr lang="de-DE" sz="2000" b="1" dirty="0">
                <a:latin typeface="Verdana" pitchFamily="34" charset="0"/>
              </a:rPr>
              <a:t>Hansjochen Ehmer, Bad Honnef</a:t>
            </a:r>
            <a:br>
              <a:rPr lang="de-DE" sz="2000" b="1" dirty="0">
                <a:latin typeface="Verdana" pitchFamily="34" charset="0"/>
              </a:rPr>
            </a:br>
            <a:r>
              <a:rPr lang="de-DE" sz="2000" b="1" dirty="0">
                <a:latin typeface="Verdana" pitchFamily="34" charset="0"/>
              </a:rPr>
              <a:t/>
            </a:r>
            <a:br>
              <a:rPr lang="de-DE" sz="2000" b="1" dirty="0">
                <a:latin typeface="Verdana" pitchFamily="34" charset="0"/>
              </a:rPr>
            </a:br>
            <a:r>
              <a:rPr lang="en-US" sz="2400" b="1" dirty="0" smtClean="0">
                <a:latin typeface="Verdana" pitchFamily="34" charset="0"/>
              </a:rPr>
              <a:t>GAB Workshop Airport Benchmarking</a:t>
            </a:r>
            <a:r>
              <a:rPr lang="de-DE" sz="2400" b="1" dirty="0">
                <a:latin typeface="Verdana" pitchFamily="34" charset="0"/>
              </a:rPr>
              <a:t/>
            </a:r>
            <a:br>
              <a:rPr lang="de-DE" sz="2400" b="1" dirty="0">
                <a:latin typeface="Verdana" pitchFamily="34" charset="0"/>
              </a:rPr>
            </a:br>
            <a:r>
              <a:rPr lang="en-US" sz="2400" b="1" dirty="0" smtClean="0">
                <a:latin typeface="Verdana" pitchFamily="34" charset="0"/>
              </a:rPr>
              <a:t>Berlin, 20.6. 2012</a:t>
            </a:r>
            <a:r>
              <a:rPr lang="de-DE" sz="2400" b="1" dirty="0">
                <a:latin typeface="Verdana" pitchFamily="34" charset="0"/>
              </a:rPr>
              <a:t/>
            </a:r>
            <a:br>
              <a:rPr lang="de-DE" sz="2400" b="1" dirty="0">
                <a:latin typeface="Verdana" pitchFamily="34" charset="0"/>
              </a:rPr>
            </a:br>
            <a:endParaRPr lang="en-US" sz="2400" b="1" dirty="0">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Titel 1"/>
          <p:cNvSpPr>
            <a:spLocks noGrp="1"/>
          </p:cNvSpPr>
          <p:nvPr>
            <p:ph type="title" idx="4294967295"/>
          </p:nvPr>
        </p:nvSpPr>
        <p:spPr>
          <a:xfrm>
            <a:off x="395288" y="379413"/>
            <a:ext cx="6462712" cy="457200"/>
          </a:xfrm>
        </p:spPr>
        <p:txBody>
          <a:bodyPr/>
          <a:lstStyle/>
          <a:p>
            <a:r>
              <a:rPr lang="en-US" sz="2800" b="1" dirty="0" smtClean="0"/>
              <a:t>Not enough traffic</a:t>
            </a:r>
            <a:r>
              <a:rPr lang="en-US" sz="2800" dirty="0" smtClean="0"/>
              <a:t>: European </a:t>
            </a:r>
            <a:r>
              <a:rPr lang="en-US" sz="2800" dirty="0"/>
              <a:t>comparison of airport density </a:t>
            </a:r>
            <a:r>
              <a:rPr lang="en-US" sz="2800" dirty="0" smtClean="0"/>
              <a:t>– </a:t>
            </a:r>
            <a:r>
              <a:rPr lang="en-US" sz="2800" dirty="0"/>
              <a:t>airports per km²</a:t>
            </a:r>
          </a:p>
        </p:txBody>
      </p:sp>
      <p:graphicFrame>
        <p:nvGraphicFramePr>
          <p:cNvPr id="5" name="Diagramm 4"/>
          <p:cNvGraphicFramePr/>
          <p:nvPr/>
        </p:nvGraphicFramePr>
        <p:xfrm>
          <a:off x="251520" y="1052736"/>
          <a:ext cx="5904656" cy="5805264"/>
        </p:xfrm>
        <a:graphic>
          <a:graphicData uri="http://schemas.openxmlformats.org/drawingml/2006/chart">
            <c:chart xmlns:c="http://schemas.openxmlformats.org/drawingml/2006/chart" xmlns:r="http://schemas.openxmlformats.org/officeDocument/2006/relationships" r:id="rId3"/>
          </a:graphicData>
        </a:graphic>
      </p:graphicFrame>
      <p:sp>
        <p:nvSpPr>
          <p:cNvPr id="6" name="Inhaltsplatzhalter 2"/>
          <p:cNvSpPr>
            <a:spLocks noGrp="1"/>
          </p:cNvSpPr>
          <p:nvPr>
            <p:ph idx="4294967295"/>
          </p:nvPr>
        </p:nvSpPr>
        <p:spPr>
          <a:xfrm>
            <a:off x="5867400" y="4043511"/>
            <a:ext cx="2963863" cy="2409825"/>
          </a:xfrm>
        </p:spPr>
        <p:txBody>
          <a:bodyPr>
            <a:normAutofit/>
          </a:bodyPr>
          <a:lstStyle/>
          <a:p>
            <a:pPr>
              <a:lnSpc>
                <a:spcPct val="90000"/>
              </a:lnSpc>
            </a:pPr>
            <a:r>
              <a:rPr lang="en-US" sz="1600" smtClean="0"/>
              <a:t>Well-</a:t>
            </a:r>
            <a:r>
              <a:rPr lang="en-US" sz="1600" smtClean="0"/>
              <a:t>developed countries like </a:t>
            </a:r>
            <a:r>
              <a:rPr lang="en-US" sz="1600" smtClean="0"/>
              <a:t>Germany</a:t>
            </a:r>
            <a:r>
              <a:rPr lang="en-US" sz="1600" smtClean="0"/>
              <a:t>, </a:t>
            </a:r>
            <a:r>
              <a:rPr lang="en-US" sz="1600" smtClean="0"/>
              <a:t>Spain</a:t>
            </a:r>
            <a:r>
              <a:rPr lang="en-US" sz="1600" smtClean="0"/>
              <a:t>, France are below overall EU </a:t>
            </a:r>
            <a:r>
              <a:rPr lang="en-US" sz="1600" smtClean="0"/>
              <a:t>average</a:t>
            </a:r>
            <a:endParaRPr lang="en-US" sz="1600" smtClean="0"/>
          </a:p>
          <a:p>
            <a:pPr>
              <a:lnSpc>
                <a:spcPct val="90000"/>
              </a:lnSpc>
            </a:pPr>
            <a:r>
              <a:rPr lang="en-US" sz="1600" smtClean="0"/>
              <a:t>Different circumstances in different </a:t>
            </a:r>
            <a:r>
              <a:rPr lang="en-US" sz="1600" smtClean="0"/>
              <a:t>countries</a:t>
            </a:r>
            <a:endParaRPr lang="en-US" sz="1600"/>
          </a:p>
        </p:txBody>
      </p:sp>
      <p:graphicFrame>
        <p:nvGraphicFramePr>
          <p:cNvPr id="7" name="Tabelle 6"/>
          <p:cNvGraphicFramePr>
            <a:graphicFrameLocks noGrp="1"/>
          </p:cNvGraphicFramePr>
          <p:nvPr/>
        </p:nvGraphicFramePr>
        <p:xfrm>
          <a:off x="5940152" y="1773238"/>
          <a:ext cx="3059112" cy="2087810"/>
        </p:xfrm>
        <a:graphic>
          <a:graphicData uri="http://schemas.openxmlformats.org/drawingml/2006/table">
            <a:tbl>
              <a:tblPr/>
              <a:tblGrid>
                <a:gridCol w="1298700"/>
                <a:gridCol w="1760412"/>
              </a:tblGrid>
              <a:tr h="57529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Verdana" pitchFamily="34" charset="0"/>
                          <a:cs typeface="Arial" charset="0"/>
                        </a:rPr>
                        <a:t>Overall</a:t>
                      </a:r>
                    </a:p>
                  </a:txBody>
                  <a:tcPr marL="0" marR="0" marT="0" marB="0" anchor="ctr" horzOverflow="overflow">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Verdana" pitchFamily="34" charset="0"/>
                          <a:cs typeface="Arial" charset="0"/>
                        </a:rPr>
                        <a:t>Airports per 10.000km²</a:t>
                      </a:r>
                    </a:p>
                  </a:txBody>
                  <a:tcPr marL="0" marR="0" marT="0" marB="0" anchor="ctr" horzOverflow="overflow">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803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Arial" charset="0"/>
                        </a:rPr>
                        <a:t>EU 27</a:t>
                      </a:r>
                    </a:p>
                  </a:txBody>
                  <a:tcPr marL="0" marR="0" marT="0" marB="0" anchor="b" horzOverflow="overflow">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Verdana" pitchFamily="34" charset="0"/>
                          <a:cs typeface="Arial" charset="0"/>
                        </a:rPr>
                        <a:t>0,9348</a:t>
                      </a:r>
                    </a:p>
                  </a:txBody>
                  <a:tcPr marL="0" marR="0" marT="0" marB="0" anchor="b" horzOverflow="overflow">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67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Arial" charset="0"/>
                        </a:rPr>
                        <a:t>Candidates</a:t>
                      </a:r>
                    </a:p>
                  </a:txBody>
                  <a:tcPr marL="0" marR="0" marT="0"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Verdana" pitchFamily="34" charset="0"/>
                          <a:cs typeface="Arial" charset="0"/>
                        </a:rPr>
                        <a:t>0,5883</a:t>
                      </a: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267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Arial" charset="0"/>
                        </a:rPr>
                        <a:t>EU 31</a:t>
                      </a:r>
                    </a:p>
                  </a:txBody>
                  <a:tcPr marL="0" marR="0" marT="0"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Verdana" pitchFamily="34" charset="0"/>
                          <a:cs typeface="Arial" charset="0"/>
                        </a:rPr>
                        <a:t>0,8728</a:t>
                      </a: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2677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Verdana" pitchFamily="34" charset="0"/>
                          <a:cs typeface="Arial" charset="0"/>
                        </a:rPr>
                        <a:t>other</a:t>
                      </a:r>
                    </a:p>
                  </a:txBody>
                  <a:tcPr marL="0" marR="0" marT="0"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Verdana" pitchFamily="34" charset="0"/>
                          <a:cs typeface="Arial" charset="0"/>
                        </a:rPr>
                        <a:t>1,3129</a:t>
                      </a: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r>
              <a:tr h="42885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Verdana" pitchFamily="34" charset="0"/>
                          <a:cs typeface="Arial" charset="0"/>
                        </a:rPr>
                        <a:t>Total</a:t>
                      </a:r>
                    </a:p>
                  </a:txBody>
                  <a:tcPr marL="0" marR="0" marT="0"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Verdana" pitchFamily="34" charset="0"/>
                          <a:cs typeface="Arial" charset="0"/>
                        </a:rPr>
                        <a:t>0,9050</a:t>
                      </a:r>
                    </a:p>
                  </a:txBody>
                  <a:tcPr marL="0" marR="0" marT="0"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Inhaltsplatzhalter 2"/>
          <p:cNvSpPr>
            <a:spLocks noGrp="1"/>
          </p:cNvSpPr>
          <p:nvPr>
            <p:ph idx="4294967295"/>
          </p:nvPr>
        </p:nvSpPr>
        <p:spPr>
          <a:xfrm>
            <a:off x="5724525" y="3971503"/>
            <a:ext cx="2963863" cy="2409825"/>
          </a:xfrm>
        </p:spPr>
        <p:txBody>
          <a:bodyPr/>
          <a:lstStyle/>
          <a:p>
            <a:r>
              <a:rPr lang="en-US" sz="1600" dirty="0"/>
              <a:t>Significant changes compared to area density</a:t>
            </a:r>
          </a:p>
          <a:p>
            <a:r>
              <a:rPr lang="en-US" sz="1600" dirty="0"/>
              <a:t>Germany is ranked </a:t>
            </a:r>
            <a:br>
              <a:rPr lang="en-US" sz="1600" dirty="0"/>
            </a:br>
            <a:r>
              <a:rPr lang="en-US" sz="1600" dirty="0"/>
              <a:t>29 out of 33 only</a:t>
            </a:r>
          </a:p>
          <a:p>
            <a:r>
              <a:rPr lang="en-US" sz="1600" dirty="0"/>
              <a:t>Scandinavian countries score </a:t>
            </a:r>
            <a:r>
              <a:rPr lang="en-US" sz="1600" dirty="0" smtClean="0"/>
              <a:t>highest</a:t>
            </a:r>
          </a:p>
          <a:p>
            <a:r>
              <a:rPr lang="en-US" sz="1600" dirty="0" smtClean="0"/>
              <a:t>Unequal distribution of capacity </a:t>
            </a:r>
          </a:p>
          <a:p>
            <a:r>
              <a:rPr lang="en-US" sz="1600" dirty="0" smtClean="0"/>
              <a:t>Lots of these airports have overcapacity</a:t>
            </a:r>
            <a:endParaRPr lang="en-US" sz="1600" dirty="0"/>
          </a:p>
        </p:txBody>
      </p:sp>
      <p:graphicFrame>
        <p:nvGraphicFramePr>
          <p:cNvPr id="8" name="Diagramm 7"/>
          <p:cNvGraphicFramePr/>
          <p:nvPr/>
        </p:nvGraphicFramePr>
        <p:xfrm>
          <a:off x="323528" y="980728"/>
          <a:ext cx="5591174" cy="57606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elle 8"/>
          <p:cNvGraphicFramePr>
            <a:graphicFrameLocks noGrp="1"/>
          </p:cNvGraphicFramePr>
          <p:nvPr/>
        </p:nvGraphicFramePr>
        <p:xfrm>
          <a:off x="5652120" y="1772816"/>
          <a:ext cx="3348037" cy="2017514"/>
        </p:xfrm>
        <a:graphic>
          <a:graphicData uri="http://schemas.openxmlformats.org/drawingml/2006/table">
            <a:tbl>
              <a:tblPr/>
              <a:tblGrid>
                <a:gridCol w="1414462"/>
                <a:gridCol w="1933575"/>
              </a:tblGrid>
              <a:tr h="59911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Verdana" pitchFamily="34" charset="0"/>
                          <a:cs typeface="Arial" charset="0"/>
                        </a:rPr>
                        <a:t>Overall</a:t>
                      </a:r>
                    </a:p>
                  </a:txBody>
                  <a:tcPr marL="0" marR="0" marT="0" marB="0" anchor="ctr" horzOverflow="overflow">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000000"/>
                          </a:solidFill>
                          <a:effectLst/>
                          <a:latin typeface="Verdana" pitchFamily="34" charset="0"/>
                          <a:cs typeface="Arial" charset="0"/>
                        </a:rPr>
                        <a:t>Airports per</a:t>
                      </a:r>
                      <a:br>
                        <a:rPr kumimoji="0" lang="it-IT" sz="1200" b="1" i="0" u="none" strike="noStrike" cap="none" normalizeH="0" baseline="0" smtClean="0">
                          <a:ln>
                            <a:noFill/>
                          </a:ln>
                          <a:solidFill>
                            <a:srgbClr val="000000"/>
                          </a:solidFill>
                          <a:effectLst/>
                          <a:latin typeface="Verdana" pitchFamily="34" charset="0"/>
                          <a:cs typeface="Arial" charset="0"/>
                        </a:rPr>
                      </a:br>
                      <a:r>
                        <a:rPr kumimoji="0" lang="it-IT" sz="1200" b="1" i="0" u="none" strike="noStrike" cap="none" normalizeH="0" baseline="0" smtClean="0">
                          <a:ln>
                            <a:noFill/>
                          </a:ln>
                          <a:solidFill>
                            <a:srgbClr val="000000"/>
                          </a:solidFill>
                          <a:effectLst/>
                          <a:latin typeface="Verdana" pitchFamily="34" charset="0"/>
                          <a:cs typeface="Arial" charset="0"/>
                        </a:rPr>
                        <a:t>1 Mio Inh.</a:t>
                      </a:r>
                    </a:p>
                  </a:txBody>
                  <a:tcPr marL="0" marR="0" marT="0" marB="0" anchor="ctr" horzOverflow="overflow">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7732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EU 27</a:t>
                      </a:r>
                    </a:p>
                  </a:txBody>
                  <a:tcPr marL="0" marR="0" marT="0" marB="0" anchor="b" horzOverflow="overflow">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Verdana" pitchFamily="34" charset="0"/>
                          <a:cs typeface="Arial" charset="0"/>
                        </a:rPr>
                        <a:t>0,8280</a:t>
                      </a:r>
                    </a:p>
                  </a:txBody>
                  <a:tcPr marL="0" marR="0" marT="0" marB="0" anchor="b" horzOverflow="overflow">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7732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Candidates</a:t>
                      </a:r>
                    </a:p>
                  </a:txBody>
                  <a:tcPr marL="0" marR="0" marT="0"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Verdana" pitchFamily="34" charset="0"/>
                          <a:cs typeface="Arial" charset="0"/>
                        </a:rPr>
                        <a:t>0,7176</a:t>
                      </a: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3069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EU 31</a:t>
                      </a:r>
                    </a:p>
                  </a:txBody>
                  <a:tcPr marL="0" marR="0" marT="0"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Verdana" pitchFamily="34" charset="0"/>
                          <a:cs typeface="Arial" charset="0"/>
                        </a:rPr>
                        <a:t>0,8129</a:t>
                      </a: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r>
              <a:tr h="27732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Arial" charset="0"/>
                        </a:rPr>
                        <a:t>other</a:t>
                      </a:r>
                    </a:p>
                  </a:txBody>
                  <a:tcPr marL="0" marR="0" marT="0"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Verdana" pitchFamily="34" charset="0"/>
                          <a:cs typeface="Arial" charset="0"/>
                        </a:rPr>
                        <a:t>4,4178</a:t>
                      </a:r>
                    </a:p>
                  </a:txBody>
                  <a:tcPr marL="0" marR="0" marT="0"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r>
              <a:tr h="27944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Verdana" pitchFamily="34" charset="0"/>
                          <a:cs typeface="Arial" charset="0"/>
                        </a:rPr>
                        <a:t>Total</a:t>
                      </a:r>
                    </a:p>
                  </a:txBody>
                  <a:tcPr marL="0" marR="0" marT="0"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Verdana" pitchFamily="34" charset="0"/>
                          <a:cs typeface="Arial" charset="0"/>
                        </a:rPr>
                        <a:t>0,8898</a:t>
                      </a:r>
                    </a:p>
                  </a:txBody>
                  <a:tcPr marL="0" marR="0" marT="0"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sp>
        <p:nvSpPr>
          <p:cNvPr id="74773" name="Titel 1"/>
          <p:cNvSpPr>
            <a:spLocks/>
          </p:cNvSpPr>
          <p:nvPr/>
        </p:nvSpPr>
        <p:spPr bwMode="auto">
          <a:xfrm>
            <a:off x="685800" y="304800"/>
            <a:ext cx="6172200" cy="457200"/>
          </a:xfrm>
          <a:prstGeom prst="rect">
            <a:avLst/>
          </a:prstGeom>
          <a:noFill/>
          <a:ln w="9525">
            <a:noFill/>
            <a:miter lim="800000"/>
            <a:headEnd/>
            <a:tailEnd/>
          </a:ln>
          <a:effectLst/>
        </p:spPr>
        <p:txBody>
          <a:bodyPr anchor="ctr"/>
          <a:lstStyle/>
          <a:p>
            <a:r>
              <a:rPr lang="en-US" sz="2400" b="1">
                <a:latin typeface="Verdana" pitchFamily="34" charset="0"/>
              </a:rPr>
              <a:t>European comparison of airport density – airports per inhabitants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74638"/>
            <a:ext cx="8229600" cy="1143000"/>
          </a:xfrm>
        </p:spPr>
        <p:txBody>
          <a:bodyPr/>
          <a:lstStyle/>
          <a:p>
            <a:pPr algn="l"/>
            <a:r>
              <a:rPr lang="de-DE" dirty="0" err="1" smtClean="0"/>
              <a:t>Dependancy</a:t>
            </a:r>
            <a:r>
              <a:rPr lang="de-DE" dirty="0" smtClean="0"/>
              <a:t> </a:t>
            </a:r>
            <a:r>
              <a:rPr lang="de-DE" dirty="0" err="1" smtClean="0"/>
              <a:t>of</a:t>
            </a:r>
            <a:r>
              <a:rPr lang="de-DE" dirty="0" smtClean="0"/>
              <a:t> a </a:t>
            </a:r>
            <a:r>
              <a:rPr lang="de-DE" dirty="0" err="1" smtClean="0"/>
              <a:t>single</a:t>
            </a:r>
            <a:r>
              <a:rPr lang="de-DE" dirty="0" smtClean="0"/>
              <a:t> </a:t>
            </a:r>
            <a:r>
              <a:rPr lang="de-DE" dirty="0" err="1" smtClean="0"/>
              <a:t>carrier</a:t>
            </a:r>
            <a:endParaRPr lang="de-DE" dirty="0"/>
          </a:p>
        </p:txBody>
      </p:sp>
      <p:sp>
        <p:nvSpPr>
          <p:cNvPr id="5" name="Foliennummernplatzhalter 4"/>
          <p:cNvSpPr>
            <a:spLocks noGrp="1"/>
          </p:cNvSpPr>
          <p:nvPr>
            <p:ph type="sldNum" sz="quarter" idx="12"/>
          </p:nvPr>
        </p:nvSpPr>
        <p:spPr/>
        <p:txBody>
          <a:bodyPr/>
          <a:lstStyle/>
          <a:p>
            <a:pPr>
              <a:defRPr/>
            </a:pPr>
            <a:fld id="{E6B4E7F0-3158-4896-8C05-5E34ACD10F27}" type="slidenum">
              <a:rPr lang="de-DE" smtClean="0"/>
              <a:pPr>
                <a:defRPr/>
              </a:pPr>
              <a:t>12</a:t>
            </a:fld>
            <a:endParaRPr lang="de-DE" dirty="0"/>
          </a:p>
        </p:txBody>
      </p:sp>
      <p:pic>
        <p:nvPicPr>
          <p:cNvPr id="6" name="Picture 3"/>
          <p:cNvPicPr>
            <a:picLocks noChangeAspect="1" noChangeArrowheads="1"/>
          </p:cNvPicPr>
          <p:nvPr/>
        </p:nvPicPr>
        <p:blipFill>
          <a:blip r:embed="rId2" cstate="print"/>
          <a:srcRect/>
          <a:stretch>
            <a:fillRect/>
          </a:stretch>
        </p:blipFill>
        <p:spPr bwMode="auto">
          <a:xfrm>
            <a:off x="395288" y="1268413"/>
            <a:ext cx="7312025" cy="5302250"/>
          </a:xfrm>
          <a:prstGeom prst="rect">
            <a:avLst/>
          </a:prstGeom>
          <a:noFill/>
          <a:ln w="9525">
            <a:noFill/>
            <a:miter lim="800000"/>
            <a:headEnd/>
            <a:tailEnd/>
          </a:ln>
        </p:spPr>
      </p:pic>
      <p:sp>
        <p:nvSpPr>
          <p:cNvPr id="7" name="Date Placeholder 2"/>
          <p:cNvSpPr>
            <a:spLocks noGrp="1"/>
          </p:cNvSpPr>
          <p:nvPr>
            <p:ph type="dt" sz="half" idx="10"/>
          </p:nvPr>
        </p:nvSpPr>
        <p:spPr>
          <a:xfrm>
            <a:off x="571500" y="6357938"/>
            <a:ext cx="1552228" cy="365125"/>
          </a:xfrm>
        </p:spPr>
        <p:txBody>
          <a:bodyPr/>
          <a:lstStyle/>
          <a:p>
            <a:pPr>
              <a:defRPr/>
            </a:pPr>
            <a:r>
              <a:rPr lang="en-US" dirty="0" smtClean="0"/>
              <a:t>20/6/2012</a:t>
            </a:r>
            <a:endParaRPr lang="de-DE"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91064" cy="1143000"/>
          </a:xfrm>
        </p:spPr>
        <p:txBody>
          <a:bodyPr/>
          <a:lstStyle/>
          <a:p>
            <a:r>
              <a:rPr lang="de-DE" dirty="0" smtClean="0"/>
              <a:t>Decisions to Create Potential</a:t>
            </a:r>
            <a:endParaRPr lang="de-DE" dirty="0"/>
          </a:p>
        </p:txBody>
      </p:sp>
      <p:sp>
        <p:nvSpPr>
          <p:cNvPr id="5" name="Slide Number Placeholder 4"/>
          <p:cNvSpPr>
            <a:spLocks noGrp="1"/>
          </p:cNvSpPr>
          <p:nvPr>
            <p:ph type="sldNum" sz="quarter" idx="12"/>
          </p:nvPr>
        </p:nvSpPr>
        <p:spPr/>
        <p:txBody>
          <a:bodyPr/>
          <a:lstStyle/>
          <a:p>
            <a:pPr>
              <a:defRPr/>
            </a:pPr>
            <a:fld id="{46E22231-E58C-4B49-BC75-1FBA1E22D591}" type="slidenum">
              <a:rPr lang="de-DE" smtClean="0"/>
              <a:pPr>
                <a:defRPr/>
              </a:pPr>
              <a:t>13</a:t>
            </a:fld>
            <a:endParaRPr lang="de-DE" dirty="0"/>
          </a:p>
        </p:txBody>
      </p:sp>
      <p:sp>
        <p:nvSpPr>
          <p:cNvPr id="6" name="TextBox 5"/>
          <p:cNvSpPr txBox="1"/>
          <p:nvPr/>
        </p:nvSpPr>
        <p:spPr>
          <a:xfrm>
            <a:off x="899592" y="1340768"/>
            <a:ext cx="7992888" cy="5201424"/>
          </a:xfrm>
          <a:prstGeom prst="rect">
            <a:avLst/>
          </a:prstGeom>
          <a:noFill/>
        </p:spPr>
        <p:txBody>
          <a:bodyPr wrap="square" rtlCol="0">
            <a:spAutoFit/>
          </a:bodyPr>
          <a:lstStyle/>
          <a:p>
            <a:endParaRPr lang="de-DE" sz="2000" dirty="0"/>
          </a:p>
          <a:p>
            <a:pPr marL="457200" indent="-457200">
              <a:buAutoNum type="arabicPeriod"/>
            </a:pPr>
            <a:r>
              <a:rPr lang="en-US" sz="2400" dirty="0" smtClean="0"/>
              <a:t>Increase </a:t>
            </a:r>
            <a:r>
              <a:rPr lang="en-US" sz="2400" dirty="0"/>
              <a:t>passenger figures and cargo </a:t>
            </a:r>
            <a:r>
              <a:rPr lang="en-US" sz="2400" dirty="0" smtClean="0"/>
              <a:t>volume</a:t>
            </a:r>
            <a:r>
              <a:rPr lang="en-US" sz="2400" dirty="0" smtClean="0"/>
              <a:t>.</a:t>
            </a:r>
          </a:p>
          <a:p>
            <a:pPr marL="457200" indent="-457200">
              <a:buAutoNum type="arabicPeriod"/>
            </a:pPr>
            <a:endParaRPr lang="en-US" sz="2400" dirty="0" smtClean="0"/>
          </a:p>
          <a:p>
            <a:pPr marL="457200" indent="-457200">
              <a:buAutoNum type="arabicPeriod"/>
            </a:pPr>
            <a:r>
              <a:rPr lang="en-US" sz="2400" dirty="0" smtClean="0"/>
              <a:t> Explore </a:t>
            </a:r>
            <a:r>
              <a:rPr lang="en-US" sz="2400" dirty="0" smtClean="0"/>
              <a:t>ideas </a:t>
            </a:r>
            <a:r>
              <a:rPr lang="en-US" sz="2400" dirty="0"/>
              <a:t>for new business fields </a:t>
            </a:r>
            <a:endParaRPr lang="en-US" sz="2400" dirty="0" smtClean="0"/>
          </a:p>
          <a:p>
            <a:r>
              <a:rPr lang="en-US" sz="2400" dirty="0" smtClean="0"/>
              <a:t>	</a:t>
            </a:r>
            <a:r>
              <a:rPr lang="en-US" sz="2400" dirty="0" smtClean="0"/>
              <a:t>- </a:t>
            </a:r>
            <a:r>
              <a:rPr lang="en-US" sz="2400" dirty="0" smtClean="0"/>
              <a:t>airport </a:t>
            </a:r>
            <a:r>
              <a:rPr lang="en-US" sz="2400" dirty="0" smtClean="0"/>
              <a:t>business </a:t>
            </a:r>
            <a:r>
              <a:rPr lang="en-US" sz="2400" dirty="0" smtClean="0"/>
              <a:t>parks – </a:t>
            </a:r>
            <a:r>
              <a:rPr lang="en-US" sz="2400" dirty="0" err="1" smtClean="0"/>
              <a:t>Zweibrücken</a:t>
            </a:r>
            <a:r>
              <a:rPr lang="en-US" sz="2400" dirty="0" smtClean="0"/>
              <a:t> </a:t>
            </a:r>
          </a:p>
          <a:p>
            <a:r>
              <a:rPr lang="en-US" sz="2400" dirty="0" smtClean="0"/>
              <a:t>	</a:t>
            </a:r>
            <a:r>
              <a:rPr lang="en-US" sz="2400" dirty="0" smtClean="0"/>
              <a:t>- non aviation business</a:t>
            </a:r>
            <a:endParaRPr lang="en-US" sz="2400" dirty="0" smtClean="0"/>
          </a:p>
          <a:p>
            <a:r>
              <a:rPr lang="en-US" sz="2400" dirty="0" smtClean="0"/>
              <a:t>	- MRO services – Shannon </a:t>
            </a:r>
          </a:p>
          <a:p>
            <a:endParaRPr lang="en-US" sz="2400" dirty="0" smtClean="0"/>
          </a:p>
          <a:p>
            <a:pPr marL="457200" indent="-457200">
              <a:buAutoNum type="arabicPeriod" startAt="3"/>
            </a:pPr>
            <a:r>
              <a:rPr lang="en-US" sz="2400" dirty="0" smtClean="0"/>
              <a:t>Seek cooperation with bigger airports</a:t>
            </a:r>
          </a:p>
          <a:p>
            <a:pPr marL="1371600" lvl="2" indent="-457200">
              <a:buFontTx/>
              <a:buChar char="-"/>
            </a:pPr>
            <a:r>
              <a:rPr lang="en-US" sz="2400" dirty="0" smtClean="0"/>
              <a:t>HAM / LBK</a:t>
            </a:r>
          </a:p>
          <a:p>
            <a:pPr marL="1371600" lvl="2" indent="-457200">
              <a:buFontTx/>
              <a:buChar char="-"/>
            </a:pPr>
            <a:r>
              <a:rPr lang="en-US" sz="2400" dirty="0" smtClean="0"/>
              <a:t>DUS / MGL</a:t>
            </a:r>
          </a:p>
          <a:p>
            <a:pPr marL="1371600" lvl="2" indent="-457200">
              <a:buFontTx/>
              <a:buChar char="-"/>
            </a:pPr>
            <a:r>
              <a:rPr lang="en-US" sz="2400" dirty="0" smtClean="0"/>
              <a:t>MUC / AUG</a:t>
            </a:r>
            <a:endParaRPr lang="en-US" sz="2400" dirty="0" smtClean="0"/>
          </a:p>
          <a:p>
            <a:pPr marL="457200" indent="-457200">
              <a:buAutoNum type="arabicPeriod" startAt="3"/>
            </a:pPr>
            <a:endParaRPr lang="en-US" sz="2400" dirty="0" smtClean="0"/>
          </a:p>
          <a:p>
            <a:pPr marL="457200" indent="-457200">
              <a:buAutoNum type="arabicPeriod" startAt="3"/>
            </a:pPr>
            <a:r>
              <a:rPr lang="en-US" sz="2400" dirty="0" smtClean="0"/>
              <a:t>Calculate </a:t>
            </a:r>
            <a:r>
              <a:rPr lang="en-US" sz="2400" dirty="0" smtClean="0"/>
              <a:t>the time </a:t>
            </a:r>
            <a:r>
              <a:rPr lang="en-US" sz="2400" dirty="0"/>
              <a:t>required to put the plan into </a:t>
            </a:r>
            <a:r>
              <a:rPr lang="en-US" sz="2400" dirty="0" smtClean="0"/>
              <a:t>action.</a:t>
            </a:r>
            <a:endParaRPr lang="de-DE" sz="2400" dirty="0"/>
          </a:p>
        </p:txBody>
      </p:sp>
      <p:pic>
        <p:nvPicPr>
          <p:cNvPr id="7" name="Picture 11" descr="GAP Logo"/>
          <p:cNvPicPr>
            <a:picLocks noChangeAspect="1" noChangeArrowheads="1"/>
          </p:cNvPicPr>
          <p:nvPr/>
        </p:nvPicPr>
        <p:blipFill>
          <a:blip r:embed="rId3" cstate="print"/>
          <a:srcRect/>
          <a:stretch>
            <a:fillRect/>
          </a:stretch>
        </p:blipFill>
        <p:spPr bwMode="auto">
          <a:xfrm>
            <a:off x="7667625" y="1426294"/>
            <a:ext cx="1441450" cy="490538"/>
          </a:xfrm>
          <a:prstGeom prst="rect">
            <a:avLst/>
          </a:prstGeom>
          <a:noFill/>
        </p:spPr>
      </p:pic>
      <p:sp>
        <p:nvSpPr>
          <p:cNvPr id="8" name="Date Placeholder 2"/>
          <p:cNvSpPr>
            <a:spLocks noGrp="1"/>
          </p:cNvSpPr>
          <p:nvPr>
            <p:ph type="dt" sz="half" idx="10"/>
          </p:nvPr>
        </p:nvSpPr>
        <p:spPr>
          <a:xfrm>
            <a:off x="571500" y="6357938"/>
            <a:ext cx="1552228" cy="365125"/>
          </a:xfrm>
        </p:spPr>
        <p:txBody>
          <a:bodyPr/>
          <a:lstStyle/>
          <a:p>
            <a:pPr>
              <a:defRPr/>
            </a:pPr>
            <a:r>
              <a:rPr lang="en-US" dirty="0" smtClean="0"/>
              <a:t>20/6/2012</a:t>
            </a:r>
            <a:endParaRPr lang="de-DE" dirty="0"/>
          </a:p>
        </p:txBody>
      </p:sp>
      <p:sp>
        <p:nvSpPr>
          <p:cNvPr id="10" name="Fußzeilenplatzhalter 2"/>
          <p:cNvSpPr>
            <a:spLocks noGrp="1"/>
          </p:cNvSpPr>
          <p:nvPr>
            <p:ph type="ftr" sz="quarter" idx="11"/>
          </p:nvPr>
        </p:nvSpPr>
        <p:spPr>
          <a:xfrm>
            <a:off x="1907704" y="6356350"/>
            <a:ext cx="4112096" cy="365125"/>
          </a:xfrm>
        </p:spPr>
        <p:txBody>
          <a:bodyPr/>
          <a:lstStyle/>
          <a:p>
            <a:pPr>
              <a:defRPr/>
            </a:pPr>
            <a:r>
              <a:rPr lang="de-DE" dirty="0" smtClean="0"/>
              <a:t>Küsgen / Ehmer  Potential </a:t>
            </a:r>
            <a:r>
              <a:rPr lang="de-DE" dirty="0" err="1" smtClean="0"/>
              <a:t>for</a:t>
            </a:r>
            <a:r>
              <a:rPr lang="de-DE" dirty="0" smtClean="0"/>
              <a:t> </a:t>
            </a:r>
            <a:r>
              <a:rPr lang="de-DE" dirty="0" err="1" smtClean="0"/>
              <a:t>Privatization</a:t>
            </a:r>
            <a:r>
              <a:rPr lang="de-DE" dirty="0" smtClean="0"/>
              <a:t> </a:t>
            </a:r>
            <a:r>
              <a:rPr lang="de-DE" dirty="0" err="1" smtClean="0"/>
              <a:t>of</a:t>
            </a:r>
            <a:r>
              <a:rPr lang="de-DE" dirty="0" smtClean="0"/>
              <a:t> </a:t>
            </a:r>
            <a:r>
              <a:rPr lang="de-DE" dirty="0" err="1" smtClean="0"/>
              <a:t>regonal</a:t>
            </a:r>
            <a:r>
              <a:rPr lang="de-DE" dirty="0" smtClean="0"/>
              <a:t> </a:t>
            </a:r>
            <a:r>
              <a:rPr lang="de-DE" dirty="0" err="1" smtClean="0"/>
              <a:t>airprots</a:t>
            </a:r>
            <a:r>
              <a:rPr lang="de-DE" dirty="0" smtClean="0"/>
              <a:t> </a:t>
            </a:r>
            <a:endParaRPr lang="de-D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068960"/>
            <a:ext cx="8229600" cy="1143000"/>
          </a:xfrm>
        </p:spPr>
        <p:txBody>
          <a:bodyPr/>
          <a:lstStyle/>
          <a:p>
            <a:r>
              <a:rPr lang="de-DE" dirty="0" smtClean="0"/>
              <a:t>Non-Aviation</a:t>
            </a:r>
            <a:endParaRPr lang="de-DE" dirty="0"/>
          </a:p>
        </p:txBody>
      </p:sp>
      <p:sp>
        <p:nvSpPr>
          <p:cNvPr id="5" name="Slide Number Placeholder 4"/>
          <p:cNvSpPr>
            <a:spLocks noGrp="1"/>
          </p:cNvSpPr>
          <p:nvPr>
            <p:ph type="sldNum" sz="quarter" idx="12"/>
          </p:nvPr>
        </p:nvSpPr>
        <p:spPr/>
        <p:txBody>
          <a:bodyPr/>
          <a:lstStyle/>
          <a:p>
            <a:pPr>
              <a:defRPr/>
            </a:pPr>
            <a:fld id="{46E22231-E58C-4B49-BC75-1FBA1E22D591}" type="slidenum">
              <a:rPr lang="de-DE" smtClean="0"/>
              <a:pPr>
                <a:defRPr/>
              </a:pPr>
              <a:t>14</a:t>
            </a:fld>
            <a:endParaRPr lang="de-DE" dirty="0"/>
          </a:p>
        </p:txBody>
      </p:sp>
      <p:pic>
        <p:nvPicPr>
          <p:cNvPr id="6" name="Picture 11" descr="GAP Logo"/>
          <p:cNvPicPr>
            <a:picLocks noChangeAspect="1" noChangeArrowheads="1"/>
          </p:cNvPicPr>
          <p:nvPr/>
        </p:nvPicPr>
        <p:blipFill>
          <a:blip r:embed="rId3" cstate="print"/>
          <a:srcRect/>
          <a:stretch>
            <a:fillRect/>
          </a:stretch>
        </p:blipFill>
        <p:spPr bwMode="auto">
          <a:xfrm>
            <a:off x="7667625" y="1426294"/>
            <a:ext cx="1441450" cy="490538"/>
          </a:xfrm>
          <a:prstGeom prst="rect">
            <a:avLst/>
          </a:prstGeom>
          <a:noFill/>
        </p:spPr>
      </p:pic>
      <p:sp>
        <p:nvSpPr>
          <p:cNvPr id="7" name="Date Placeholder 2"/>
          <p:cNvSpPr>
            <a:spLocks noGrp="1"/>
          </p:cNvSpPr>
          <p:nvPr>
            <p:ph type="dt" sz="half" idx="10"/>
          </p:nvPr>
        </p:nvSpPr>
        <p:spPr>
          <a:xfrm>
            <a:off x="571500" y="6357938"/>
            <a:ext cx="1552228" cy="365125"/>
          </a:xfrm>
        </p:spPr>
        <p:txBody>
          <a:bodyPr/>
          <a:lstStyle/>
          <a:p>
            <a:pPr>
              <a:defRPr/>
            </a:pPr>
            <a:r>
              <a:rPr lang="en-US" dirty="0" smtClean="0"/>
              <a:t>20/6/2012</a:t>
            </a:r>
            <a:endParaRPr lang="de-DE" dirty="0"/>
          </a:p>
        </p:txBody>
      </p:sp>
      <p:sp>
        <p:nvSpPr>
          <p:cNvPr id="8" name="Fußzeilenplatzhalter 2"/>
          <p:cNvSpPr>
            <a:spLocks noGrp="1"/>
          </p:cNvSpPr>
          <p:nvPr>
            <p:ph type="ftr" sz="quarter" idx="11"/>
          </p:nvPr>
        </p:nvSpPr>
        <p:spPr>
          <a:xfrm>
            <a:off x="1907704" y="6356350"/>
            <a:ext cx="4112096" cy="365125"/>
          </a:xfrm>
        </p:spPr>
        <p:txBody>
          <a:bodyPr/>
          <a:lstStyle/>
          <a:p>
            <a:pPr>
              <a:defRPr/>
            </a:pPr>
            <a:r>
              <a:rPr lang="de-DE" dirty="0" smtClean="0"/>
              <a:t>Küsgen / Ehmer  Potential </a:t>
            </a:r>
            <a:r>
              <a:rPr lang="de-DE" dirty="0" err="1" smtClean="0"/>
              <a:t>for</a:t>
            </a:r>
            <a:r>
              <a:rPr lang="de-DE" dirty="0" smtClean="0"/>
              <a:t> </a:t>
            </a:r>
            <a:r>
              <a:rPr lang="de-DE" dirty="0" err="1" smtClean="0"/>
              <a:t>Privatization</a:t>
            </a:r>
            <a:r>
              <a:rPr lang="de-DE" dirty="0" smtClean="0"/>
              <a:t> </a:t>
            </a:r>
            <a:r>
              <a:rPr lang="de-DE" dirty="0" err="1" smtClean="0"/>
              <a:t>of</a:t>
            </a:r>
            <a:r>
              <a:rPr lang="de-DE" dirty="0" smtClean="0"/>
              <a:t> </a:t>
            </a:r>
            <a:r>
              <a:rPr lang="de-DE" dirty="0" err="1" smtClean="0"/>
              <a:t>regonal</a:t>
            </a:r>
            <a:r>
              <a:rPr lang="de-DE" dirty="0" smtClean="0"/>
              <a:t> </a:t>
            </a:r>
            <a:r>
              <a:rPr lang="de-DE" dirty="0" err="1" smtClean="0"/>
              <a:t>airprots</a:t>
            </a:r>
            <a:r>
              <a:rPr lang="de-DE" dirty="0" smtClean="0"/>
              <a:t> </a:t>
            </a:r>
            <a:endParaRPr lang="de-D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91064" cy="1143000"/>
          </a:xfrm>
        </p:spPr>
        <p:txBody>
          <a:bodyPr/>
          <a:lstStyle/>
          <a:p>
            <a:r>
              <a:rPr lang="de-DE" dirty="0" smtClean="0"/>
              <a:t>Non-Aviation Sector</a:t>
            </a:r>
            <a:endParaRPr lang="de-DE" dirty="0"/>
          </a:p>
        </p:txBody>
      </p:sp>
      <p:sp>
        <p:nvSpPr>
          <p:cNvPr id="5" name="Slide Number Placeholder 4"/>
          <p:cNvSpPr>
            <a:spLocks noGrp="1"/>
          </p:cNvSpPr>
          <p:nvPr>
            <p:ph type="sldNum" sz="quarter" idx="12"/>
          </p:nvPr>
        </p:nvSpPr>
        <p:spPr/>
        <p:txBody>
          <a:bodyPr/>
          <a:lstStyle/>
          <a:p>
            <a:pPr>
              <a:defRPr/>
            </a:pPr>
            <a:fld id="{46E22231-E58C-4B49-BC75-1FBA1E22D591}" type="slidenum">
              <a:rPr lang="de-DE" smtClean="0"/>
              <a:pPr>
                <a:defRPr/>
              </a:pPr>
              <a:t>15</a:t>
            </a:fld>
            <a:endParaRPr lang="de-DE" dirty="0"/>
          </a:p>
        </p:txBody>
      </p:sp>
      <p:sp>
        <p:nvSpPr>
          <p:cNvPr id="9" name="TextBox 8"/>
          <p:cNvSpPr txBox="1"/>
          <p:nvPr/>
        </p:nvSpPr>
        <p:spPr>
          <a:xfrm>
            <a:off x="683568" y="1556792"/>
            <a:ext cx="7416824" cy="369332"/>
          </a:xfrm>
          <a:prstGeom prst="rect">
            <a:avLst/>
          </a:prstGeom>
          <a:noFill/>
        </p:spPr>
        <p:txBody>
          <a:bodyPr wrap="square" rtlCol="0">
            <a:spAutoFit/>
          </a:bodyPr>
          <a:lstStyle/>
          <a:p>
            <a:r>
              <a:rPr lang="de-DE" dirty="0" smtClean="0"/>
              <a:t>Airports are nowadays dependent on the non-aeronautical income.</a:t>
            </a:r>
            <a:endParaRPr lang="de-DE" dirty="0"/>
          </a:p>
        </p:txBody>
      </p:sp>
      <p:graphicFrame>
        <p:nvGraphicFramePr>
          <p:cNvPr id="11" name="Chart 10"/>
          <p:cNvGraphicFramePr/>
          <p:nvPr/>
        </p:nvGraphicFramePr>
        <p:xfrm>
          <a:off x="611560" y="1916832"/>
          <a:ext cx="4680520" cy="3025147"/>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611560" y="4797152"/>
            <a:ext cx="8208912" cy="1200329"/>
          </a:xfrm>
          <a:prstGeom prst="rect">
            <a:avLst/>
          </a:prstGeom>
          <a:noFill/>
        </p:spPr>
        <p:txBody>
          <a:bodyPr wrap="square" rtlCol="0">
            <a:spAutoFit/>
          </a:bodyPr>
          <a:lstStyle/>
          <a:p>
            <a:pPr>
              <a:buFont typeface="Arial" pitchFamily="34" charset="0"/>
              <a:buChar char="•"/>
            </a:pPr>
            <a:r>
              <a:rPr lang="de-DE" dirty="0" smtClean="0"/>
              <a:t> Cost pressure on the airline side let aeronautical income decrease.</a:t>
            </a:r>
          </a:p>
          <a:p>
            <a:r>
              <a:rPr lang="de-DE" dirty="0" smtClean="0"/>
              <a:t> </a:t>
            </a:r>
          </a:p>
          <a:p>
            <a:pPr>
              <a:buFont typeface="Arial" pitchFamily="34" charset="0"/>
              <a:buChar char="•"/>
            </a:pPr>
            <a:r>
              <a:rPr lang="de-DE" dirty="0" smtClean="0"/>
              <a:t> Investments in infrastructure </a:t>
            </a:r>
            <a:r>
              <a:rPr lang="de-DE" dirty="0" smtClean="0">
                <a:sym typeface="Wingdings" pitchFamily="2" charset="2"/>
              </a:rPr>
              <a:t> </a:t>
            </a:r>
            <a:r>
              <a:rPr lang="de-DE" dirty="0" smtClean="0"/>
              <a:t>generated through the non-aviation sector.</a:t>
            </a:r>
          </a:p>
          <a:p>
            <a:pPr>
              <a:buFont typeface="Arial" pitchFamily="34" charset="0"/>
              <a:buChar char="•"/>
            </a:pPr>
            <a:endParaRPr lang="de-DE" dirty="0"/>
          </a:p>
        </p:txBody>
      </p:sp>
      <p:sp>
        <p:nvSpPr>
          <p:cNvPr id="14" name="TextBox 13"/>
          <p:cNvSpPr txBox="1"/>
          <p:nvPr/>
        </p:nvSpPr>
        <p:spPr>
          <a:xfrm>
            <a:off x="3275856" y="4149080"/>
            <a:ext cx="2448272" cy="307777"/>
          </a:xfrm>
          <a:prstGeom prst="rect">
            <a:avLst/>
          </a:prstGeom>
          <a:noFill/>
        </p:spPr>
        <p:txBody>
          <a:bodyPr wrap="square" rtlCol="0">
            <a:spAutoFit/>
          </a:bodyPr>
          <a:lstStyle/>
          <a:p>
            <a:r>
              <a:rPr lang="de-DE" sz="1400" dirty="0" smtClean="0"/>
              <a:t>European airports in 2009</a:t>
            </a:r>
            <a:endParaRPr lang="de-DE" sz="1400" dirty="0"/>
          </a:p>
        </p:txBody>
      </p:sp>
      <p:sp>
        <p:nvSpPr>
          <p:cNvPr id="16" name="TextBox 15"/>
          <p:cNvSpPr txBox="1"/>
          <p:nvPr/>
        </p:nvSpPr>
        <p:spPr>
          <a:xfrm>
            <a:off x="6156176" y="3068960"/>
            <a:ext cx="2088232" cy="646331"/>
          </a:xfrm>
          <a:prstGeom prst="rect">
            <a:avLst/>
          </a:prstGeom>
          <a:solidFill>
            <a:srgbClr val="C00000"/>
          </a:solidFill>
          <a:ln>
            <a:solidFill>
              <a:schemeClr val="tx1"/>
            </a:solidFill>
          </a:ln>
        </p:spPr>
        <p:txBody>
          <a:bodyPr wrap="square" rtlCol="0">
            <a:spAutoFit/>
          </a:bodyPr>
          <a:lstStyle/>
          <a:p>
            <a:r>
              <a:rPr lang="de-DE" b="1" dirty="0" smtClean="0">
                <a:solidFill>
                  <a:schemeClr val="bg1"/>
                </a:solidFill>
              </a:rPr>
              <a:t>12.1 billion €uro (2009)</a:t>
            </a:r>
            <a:endParaRPr lang="de-DE" b="1" dirty="0">
              <a:solidFill>
                <a:schemeClr val="bg1"/>
              </a:solidFill>
            </a:endParaRPr>
          </a:p>
        </p:txBody>
      </p:sp>
      <p:cxnSp>
        <p:nvCxnSpPr>
          <p:cNvPr id="17" name="Straight Arrow Connector 16"/>
          <p:cNvCxnSpPr/>
          <p:nvPr/>
        </p:nvCxnSpPr>
        <p:spPr>
          <a:xfrm>
            <a:off x="3491880" y="3249850"/>
            <a:ext cx="2664296" cy="179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2" name="Picture 11" descr="GAP Logo"/>
          <p:cNvPicPr>
            <a:picLocks noChangeAspect="1" noChangeArrowheads="1"/>
          </p:cNvPicPr>
          <p:nvPr/>
        </p:nvPicPr>
        <p:blipFill>
          <a:blip r:embed="rId4" cstate="print"/>
          <a:srcRect/>
          <a:stretch>
            <a:fillRect/>
          </a:stretch>
        </p:blipFill>
        <p:spPr bwMode="auto">
          <a:xfrm>
            <a:off x="7667625" y="1426294"/>
            <a:ext cx="1441450" cy="490538"/>
          </a:xfrm>
          <a:prstGeom prst="rect">
            <a:avLst/>
          </a:prstGeom>
          <a:noFill/>
        </p:spPr>
      </p:pic>
      <p:sp>
        <p:nvSpPr>
          <p:cNvPr id="15" name="Date Placeholder 2"/>
          <p:cNvSpPr>
            <a:spLocks noGrp="1"/>
          </p:cNvSpPr>
          <p:nvPr>
            <p:ph type="dt" sz="half" idx="10"/>
          </p:nvPr>
        </p:nvSpPr>
        <p:spPr>
          <a:xfrm>
            <a:off x="571500" y="6357938"/>
            <a:ext cx="1552228" cy="365125"/>
          </a:xfrm>
        </p:spPr>
        <p:txBody>
          <a:bodyPr/>
          <a:lstStyle/>
          <a:p>
            <a:pPr>
              <a:defRPr/>
            </a:pPr>
            <a:r>
              <a:rPr lang="en-US" dirty="0" smtClean="0"/>
              <a:t>20/6/2012</a:t>
            </a:r>
            <a:endParaRPr lang="de-DE" dirty="0"/>
          </a:p>
        </p:txBody>
      </p:sp>
      <p:sp>
        <p:nvSpPr>
          <p:cNvPr id="18" name="Fußzeilenplatzhalter 2"/>
          <p:cNvSpPr>
            <a:spLocks noGrp="1"/>
          </p:cNvSpPr>
          <p:nvPr>
            <p:ph type="ftr" sz="quarter" idx="11"/>
          </p:nvPr>
        </p:nvSpPr>
        <p:spPr>
          <a:xfrm>
            <a:off x="1907704" y="6356350"/>
            <a:ext cx="4112096" cy="365125"/>
          </a:xfrm>
        </p:spPr>
        <p:txBody>
          <a:bodyPr/>
          <a:lstStyle/>
          <a:p>
            <a:pPr>
              <a:defRPr/>
            </a:pPr>
            <a:r>
              <a:rPr lang="de-DE" dirty="0" smtClean="0"/>
              <a:t>Küsgen / Ehmer  Potential </a:t>
            </a:r>
            <a:r>
              <a:rPr lang="de-DE" dirty="0" err="1" smtClean="0"/>
              <a:t>for</a:t>
            </a:r>
            <a:r>
              <a:rPr lang="de-DE" dirty="0" smtClean="0"/>
              <a:t> </a:t>
            </a:r>
            <a:r>
              <a:rPr lang="de-DE" dirty="0" err="1" smtClean="0"/>
              <a:t>Privatization</a:t>
            </a:r>
            <a:r>
              <a:rPr lang="de-DE" dirty="0" smtClean="0"/>
              <a:t> </a:t>
            </a:r>
            <a:r>
              <a:rPr lang="de-DE" dirty="0" err="1" smtClean="0"/>
              <a:t>of</a:t>
            </a:r>
            <a:r>
              <a:rPr lang="de-DE" dirty="0" smtClean="0"/>
              <a:t> </a:t>
            </a:r>
            <a:r>
              <a:rPr lang="de-DE" dirty="0" err="1" smtClean="0"/>
              <a:t>regonal</a:t>
            </a:r>
            <a:r>
              <a:rPr lang="de-DE" dirty="0" smtClean="0"/>
              <a:t> </a:t>
            </a:r>
            <a:r>
              <a:rPr lang="de-DE" dirty="0" err="1" smtClean="0"/>
              <a:t>airprots</a:t>
            </a:r>
            <a:r>
              <a:rPr lang="de-DE" dirty="0" smtClean="0"/>
              <a:t> </a:t>
            </a:r>
            <a:endParaRPr lang="de-DE"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4624"/>
            <a:ext cx="6696744" cy="1143000"/>
          </a:xfrm>
        </p:spPr>
        <p:txBody>
          <a:bodyPr/>
          <a:lstStyle/>
          <a:p>
            <a:r>
              <a:rPr lang="de-DE" sz="4000" dirty="0" smtClean="0"/>
              <a:t>Business </a:t>
            </a:r>
            <a:r>
              <a:rPr lang="de-DE" sz="4000" dirty="0" smtClean="0"/>
              <a:t>Fields in non-</a:t>
            </a:r>
            <a:r>
              <a:rPr lang="de-DE" sz="4000" dirty="0" err="1" smtClean="0"/>
              <a:t>aviation</a:t>
            </a:r>
            <a:endParaRPr lang="de-DE" sz="4000" dirty="0"/>
          </a:p>
        </p:txBody>
      </p:sp>
      <p:sp>
        <p:nvSpPr>
          <p:cNvPr id="5" name="Slide Number Placeholder 4"/>
          <p:cNvSpPr>
            <a:spLocks noGrp="1"/>
          </p:cNvSpPr>
          <p:nvPr>
            <p:ph type="sldNum" sz="quarter" idx="12"/>
          </p:nvPr>
        </p:nvSpPr>
        <p:spPr/>
        <p:txBody>
          <a:bodyPr/>
          <a:lstStyle/>
          <a:p>
            <a:pPr>
              <a:defRPr/>
            </a:pPr>
            <a:fld id="{46E22231-E58C-4B49-BC75-1FBA1E22D591}" type="slidenum">
              <a:rPr lang="de-DE" smtClean="0"/>
              <a:pPr>
                <a:defRPr/>
              </a:pPr>
              <a:t>16</a:t>
            </a:fld>
            <a:endParaRPr lang="de-DE" dirty="0"/>
          </a:p>
        </p:txBody>
      </p:sp>
      <p:graphicFrame>
        <p:nvGraphicFramePr>
          <p:cNvPr id="6" name="Table 5"/>
          <p:cNvGraphicFramePr>
            <a:graphicFrameLocks noGrp="1"/>
          </p:cNvGraphicFramePr>
          <p:nvPr/>
        </p:nvGraphicFramePr>
        <p:xfrm>
          <a:off x="1547664" y="1052738"/>
          <a:ext cx="5688632" cy="4320478"/>
        </p:xfrm>
        <a:graphic>
          <a:graphicData uri="http://schemas.openxmlformats.org/drawingml/2006/table">
            <a:tbl>
              <a:tblPr/>
              <a:tblGrid>
                <a:gridCol w="3825115"/>
                <a:gridCol w="1863517"/>
              </a:tblGrid>
              <a:tr h="607202">
                <a:tc>
                  <a:txBody>
                    <a:bodyPr/>
                    <a:lstStyle/>
                    <a:p>
                      <a:pPr indent="345440" algn="l">
                        <a:lnSpc>
                          <a:spcPct val="150000"/>
                        </a:lnSpc>
                        <a:spcAft>
                          <a:spcPts val="0"/>
                        </a:spcAft>
                      </a:pPr>
                      <a:r>
                        <a:rPr lang="en-US" sz="1800" b="1" dirty="0">
                          <a:solidFill>
                            <a:srgbClr val="000000"/>
                          </a:solidFill>
                          <a:latin typeface="Calibri"/>
                          <a:ea typeface="Calibri"/>
                          <a:cs typeface="Calibri"/>
                        </a:rPr>
                        <a:t>Non-Aeronautical Revenues</a:t>
                      </a:r>
                      <a:endParaRPr lang="de-DE" sz="2000" dirty="0">
                        <a:solidFill>
                          <a:srgbClr val="000000"/>
                        </a:solidFill>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indent="345440" algn="l">
                        <a:lnSpc>
                          <a:spcPct val="150000"/>
                        </a:lnSpc>
                        <a:spcAft>
                          <a:spcPts val="0"/>
                        </a:spcAft>
                      </a:pPr>
                      <a:r>
                        <a:rPr lang="en-US" sz="1800" b="1" dirty="0">
                          <a:solidFill>
                            <a:srgbClr val="000000"/>
                          </a:solidFill>
                          <a:latin typeface="Calibri"/>
                          <a:ea typeface="Calibri"/>
                          <a:cs typeface="Calibri"/>
                        </a:rPr>
                        <a:t>100%</a:t>
                      </a:r>
                      <a:endParaRPr lang="de-DE" sz="2000" dirty="0">
                        <a:solidFill>
                          <a:srgbClr val="000000"/>
                        </a:solidFill>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530468">
                <a:tc>
                  <a:txBody>
                    <a:bodyPr/>
                    <a:lstStyle/>
                    <a:p>
                      <a:pPr indent="345440" algn="l">
                        <a:lnSpc>
                          <a:spcPct val="150000"/>
                        </a:lnSpc>
                        <a:spcAft>
                          <a:spcPts val="0"/>
                        </a:spcAft>
                      </a:pPr>
                      <a:r>
                        <a:rPr lang="en-US" sz="1800" b="1" dirty="0">
                          <a:solidFill>
                            <a:srgbClr val="000000"/>
                          </a:solidFill>
                          <a:latin typeface="Calibri"/>
                          <a:ea typeface="Calibri"/>
                          <a:cs typeface="Calibri"/>
                        </a:rPr>
                        <a:t>Retail Concessions</a:t>
                      </a:r>
                      <a:endParaRPr lang="de-DE" sz="2000" dirty="0">
                        <a:solidFill>
                          <a:srgbClr val="000000"/>
                        </a:solidFill>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c>
                  <a:txBody>
                    <a:bodyPr/>
                    <a:lstStyle/>
                    <a:p>
                      <a:pPr indent="345440" algn="l">
                        <a:lnSpc>
                          <a:spcPct val="150000"/>
                        </a:lnSpc>
                        <a:spcAft>
                          <a:spcPts val="0"/>
                        </a:spcAft>
                      </a:pPr>
                      <a:r>
                        <a:rPr lang="en-US" sz="1800">
                          <a:solidFill>
                            <a:srgbClr val="000000"/>
                          </a:solidFill>
                          <a:latin typeface="Calibri"/>
                          <a:ea typeface="Calibri"/>
                          <a:cs typeface="Calibri"/>
                        </a:rPr>
                        <a:t>28%</a:t>
                      </a:r>
                      <a:endParaRPr lang="de-DE" sz="2000">
                        <a:solidFill>
                          <a:srgbClr val="000000"/>
                        </a:solidFill>
                        <a:latin typeface="Calibri"/>
                        <a:ea typeface="Calibri"/>
                        <a:cs typeface="Times New Roman"/>
                      </a:endParaRPr>
                    </a:p>
                  </a:txBody>
                  <a:tcPr marL="68580" marR="68580" marT="0" marB="0">
                    <a:lnL>
                      <a:noFill/>
                    </a:lnL>
                    <a:lnR>
                      <a:noFill/>
                    </a:lnR>
                    <a:lnT w="12700" cap="flat" cmpd="sng" algn="ctr">
                      <a:solidFill>
                        <a:srgbClr val="4BACC6"/>
                      </a:solidFill>
                      <a:prstDash val="solid"/>
                      <a:round/>
                      <a:headEnd type="none" w="med" len="med"/>
                      <a:tailEnd type="none" w="med" len="med"/>
                    </a:lnT>
                    <a:lnB>
                      <a:noFill/>
                    </a:lnB>
                    <a:solidFill>
                      <a:srgbClr val="D2EAF1"/>
                    </a:solidFill>
                  </a:tcPr>
                </a:tc>
              </a:tr>
              <a:tr h="530468">
                <a:tc>
                  <a:txBody>
                    <a:bodyPr/>
                    <a:lstStyle/>
                    <a:p>
                      <a:pPr indent="345440" algn="l">
                        <a:lnSpc>
                          <a:spcPct val="150000"/>
                        </a:lnSpc>
                        <a:spcAft>
                          <a:spcPts val="0"/>
                        </a:spcAft>
                      </a:pPr>
                      <a:r>
                        <a:rPr lang="en-US" sz="1800" b="1" dirty="0">
                          <a:solidFill>
                            <a:srgbClr val="000000"/>
                          </a:solidFill>
                          <a:latin typeface="Calibri"/>
                          <a:ea typeface="Calibri"/>
                          <a:cs typeface="Calibri"/>
                        </a:rPr>
                        <a:t>Food &amp; Beverage</a:t>
                      </a:r>
                      <a:endParaRPr lang="de-DE" sz="200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indent="345440" algn="l">
                        <a:lnSpc>
                          <a:spcPct val="150000"/>
                        </a:lnSpc>
                        <a:spcAft>
                          <a:spcPts val="0"/>
                        </a:spcAft>
                      </a:pPr>
                      <a:r>
                        <a:rPr lang="en-US" sz="1800">
                          <a:solidFill>
                            <a:srgbClr val="000000"/>
                          </a:solidFill>
                          <a:latin typeface="Calibri"/>
                          <a:ea typeface="Calibri"/>
                          <a:cs typeface="Calibri"/>
                        </a:rPr>
                        <a:t>5%</a:t>
                      </a:r>
                      <a:endParaRPr lang="de-DE" sz="2000">
                        <a:solidFill>
                          <a:srgbClr val="000000"/>
                        </a:solidFill>
                        <a:latin typeface="Calibri"/>
                        <a:ea typeface="Calibri"/>
                        <a:cs typeface="Times New Roman"/>
                      </a:endParaRPr>
                    </a:p>
                  </a:txBody>
                  <a:tcPr marL="68580" marR="68580" marT="0" marB="0">
                    <a:lnL>
                      <a:noFill/>
                    </a:lnL>
                    <a:lnR>
                      <a:noFill/>
                    </a:lnR>
                    <a:lnT>
                      <a:noFill/>
                    </a:lnT>
                    <a:lnB>
                      <a:noFill/>
                    </a:lnB>
                  </a:tcPr>
                </a:tc>
              </a:tr>
              <a:tr h="530468">
                <a:tc>
                  <a:txBody>
                    <a:bodyPr/>
                    <a:lstStyle/>
                    <a:p>
                      <a:pPr indent="345440" algn="l">
                        <a:lnSpc>
                          <a:spcPct val="150000"/>
                        </a:lnSpc>
                        <a:spcAft>
                          <a:spcPts val="0"/>
                        </a:spcAft>
                      </a:pPr>
                      <a:r>
                        <a:rPr lang="en-US" sz="1800" b="1" dirty="0">
                          <a:solidFill>
                            <a:srgbClr val="000000"/>
                          </a:solidFill>
                          <a:latin typeface="Calibri"/>
                          <a:ea typeface="Calibri"/>
                          <a:cs typeface="Calibri"/>
                        </a:rPr>
                        <a:t>Car Parking</a:t>
                      </a:r>
                      <a:endParaRPr lang="de-DE" sz="2000" dirty="0">
                        <a:solidFill>
                          <a:srgbClr val="000000"/>
                        </a:solidFill>
                        <a:latin typeface="Calibri"/>
                        <a:ea typeface="Calibri"/>
                        <a:cs typeface="Times New Roman"/>
                      </a:endParaRPr>
                    </a:p>
                  </a:txBody>
                  <a:tcPr marL="68580" marR="68580" marT="0" marB="0">
                    <a:lnL>
                      <a:noFill/>
                    </a:lnL>
                    <a:lnR>
                      <a:noFill/>
                    </a:lnR>
                    <a:lnT>
                      <a:noFill/>
                    </a:lnT>
                    <a:lnB>
                      <a:noFill/>
                    </a:lnB>
                    <a:solidFill>
                      <a:srgbClr val="D2EAF1"/>
                    </a:solidFill>
                  </a:tcPr>
                </a:tc>
                <a:tc>
                  <a:txBody>
                    <a:bodyPr/>
                    <a:lstStyle/>
                    <a:p>
                      <a:pPr indent="345440" algn="l">
                        <a:lnSpc>
                          <a:spcPct val="150000"/>
                        </a:lnSpc>
                        <a:spcAft>
                          <a:spcPts val="0"/>
                        </a:spcAft>
                      </a:pPr>
                      <a:r>
                        <a:rPr lang="en-US" sz="1800" dirty="0">
                          <a:solidFill>
                            <a:srgbClr val="000000"/>
                          </a:solidFill>
                          <a:latin typeface="Calibri"/>
                          <a:ea typeface="Calibri"/>
                          <a:cs typeface="Calibri"/>
                        </a:rPr>
                        <a:t>14%</a:t>
                      </a:r>
                      <a:endParaRPr lang="de-DE" sz="2000" dirty="0">
                        <a:solidFill>
                          <a:srgbClr val="000000"/>
                        </a:solidFill>
                        <a:latin typeface="Calibri"/>
                        <a:ea typeface="Calibri"/>
                        <a:cs typeface="Times New Roman"/>
                      </a:endParaRPr>
                    </a:p>
                  </a:txBody>
                  <a:tcPr marL="68580" marR="68580" marT="0" marB="0">
                    <a:lnL>
                      <a:noFill/>
                    </a:lnL>
                    <a:lnR>
                      <a:noFill/>
                    </a:lnR>
                    <a:lnT>
                      <a:noFill/>
                    </a:lnT>
                    <a:lnB>
                      <a:noFill/>
                    </a:lnB>
                    <a:solidFill>
                      <a:srgbClr val="D2EAF1"/>
                    </a:solidFill>
                  </a:tcPr>
                </a:tc>
              </a:tr>
              <a:tr h="530468">
                <a:tc>
                  <a:txBody>
                    <a:bodyPr/>
                    <a:lstStyle/>
                    <a:p>
                      <a:pPr indent="345440" algn="l">
                        <a:lnSpc>
                          <a:spcPct val="150000"/>
                        </a:lnSpc>
                        <a:spcAft>
                          <a:spcPts val="0"/>
                        </a:spcAft>
                      </a:pPr>
                      <a:r>
                        <a:rPr lang="en-US" sz="1800" b="1" dirty="0">
                          <a:solidFill>
                            <a:srgbClr val="000000"/>
                          </a:solidFill>
                          <a:latin typeface="Calibri"/>
                          <a:ea typeface="Calibri"/>
                          <a:cs typeface="Calibri"/>
                        </a:rPr>
                        <a:t>Rental Car Concessions</a:t>
                      </a:r>
                      <a:endParaRPr lang="de-DE" sz="200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indent="345440" algn="l">
                        <a:lnSpc>
                          <a:spcPct val="150000"/>
                        </a:lnSpc>
                        <a:spcAft>
                          <a:spcPts val="0"/>
                        </a:spcAft>
                      </a:pPr>
                      <a:r>
                        <a:rPr lang="en-US" sz="1800">
                          <a:solidFill>
                            <a:srgbClr val="000000"/>
                          </a:solidFill>
                          <a:latin typeface="Calibri"/>
                          <a:ea typeface="Calibri"/>
                          <a:cs typeface="Calibri"/>
                        </a:rPr>
                        <a:t>3%</a:t>
                      </a:r>
                      <a:endParaRPr lang="de-DE" sz="2000">
                        <a:solidFill>
                          <a:srgbClr val="000000"/>
                        </a:solidFill>
                        <a:latin typeface="Calibri"/>
                        <a:ea typeface="Calibri"/>
                        <a:cs typeface="Times New Roman"/>
                      </a:endParaRPr>
                    </a:p>
                  </a:txBody>
                  <a:tcPr marL="68580" marR="68580" marT="0" marB="0">
                    <a:lnL>
                      <a:noFill/>
                    </a:lnL>
                    <a:lnR>
                      <a:noFill/>
                    </a:lnR>
                    <a:lnT>
                      <a:noFill/>
                    </a:lnT>
                    <a:lnB>
                      <a:noFill/>
                    </a:lnB>
                  </a:tcPr>
                </a:tc>
              </a:tr>
              <a:tr h="530468">
                <a:tc>
                  <a:txBody>
                    <a:bodyPr/>
                    <a:lstStyle/>
                    <a:p>
                      <a:pPr indent="345440" algn="l">
                        <a:lnSpc>
                          <a:spcPct val="150000"/>
                        </a:lnSpc>
                        <a:spcAft>
                          <a:spcPts val="0"/>
                        </a:spcAft>
                      </a:pPr>
                      <a:r>
                        <a:rPr lang="en-US" sz="1800" b="1" dirty="0">
                          <a:solidFill>
                            <a:srgbClr val="000000"/>
                          </a:solidFill>
                          <a:latin typeface="Calibri"/>
                          <a:ea typeface="Calibri"/>
                          <a:cs typeface="Calibri"/>
                        </a:rPr>
                        <a:t>Property Income / Rent</a:t>
                      </a:r>
                      <a:endParaRPr lang="de-DE" sz="2000" dirty="0">
                        <a:solidFill>
                          <a:srgbClr val="000000"/>
                        </a:solidFill>
                        <a:latin typeface="Calibri"/>
                        <a:ea typeface="Calibri"/>
                        <a:cs typeface="Times New Roman"/>
                      </a:endParaRPr>
                    </a:p>
                  </a:txBody>
                  <a:tcPr marL="68580" marR="68580" marT="0" marB="0">
                    <a:lnL>
                      <a:noFill/>
                    </a:lnL>
                    <a:lnR>
                      <a:noFill/>
                    </a:lnR>
                    <a:lnT>
                      <a:noFill/>
                    </a:lnT>
                    <a:lnB>
                      <a:noFill/>
                    </a:lnB>
                    <a:solidFill>
                      <a:srgbClr val="D2EAF1"/>
                    </a:solidFill>
                  </a:tcPr>
                </a:tc>
                <a:tc>
                  <a:txBody>
                    <a:bodyPr/>
                    <a:lstStyle/>
                    <a:p>
                      <a:pPr indent="345440" algn="l">
                        <a:lnSpc>
                          <a:spcPct val="150000"/>
                        </a:lnSpc>
                        <a:spcAft>
                          <a:spcPts val="0"/>
                        </a:spcAft>
                      </a:pPr>
                      <a:r>
                        <a:rPr lang="en-US" sz="1800">
                          <a:solidFill>
                            <a:srgbClr val="000000"/>
                          </a:solidFill>
                          <a:latin typeface="Calibri"/>
                          <a:ea typeface="Calibri"/>
                          <a:cs typeface="Calibri"/>
                        </a:rPr>
                        <a:t>18%</a:t>
                      </a:r>
                      <a:endParaRPr lang="de-DE" sz="2000">
                        <a:solidFill>
                          <a:srgbClr val="000000"/>
                        </a:solidFill>
                        <a:latin typeface="Calibri"/>
                        <a:ea typeface="Calibri"/>
                        <a:cs typeface="Times New Roman"/>
                      </a:endParaRPr>
                    </a:p>
                  </a:txBody>
                  <a:tcPr marL="68580" marR="68580" marT="0" marB="0">
                    <a:lnL>
                      <a:noFill/>
                    </a:lnL>
                    <a:lnR>
                      <a:noFill/>
                    </a:lnR>
                    <a:lnT>
                      <a:noFill/>
                    </a:lnT>
                    <a:lnB>
                      <a:noFill/>
                    </a:lnB>
                    <a:solidFill>
                      <a:srgbClr val="D2EAF1"/>
                    </a:solidFill>
                  </a:tcPr>
                </a:tc>
              </a:tr>
              <a:tr h="530468">
                <a:tc>
                  <a:txBody>
                    <a:bodyPr/>
                    <a:lstStyle/>
                    <a:p>
                      <a:pPr indent="345440" algn="l">
                        <a:lnSpc>
                          <a:spcPct val="150000"/>
                        </a:lnSpc>
                        <a:spcAft>
                          <a:spcPts val="0"/>
                        </a:spcAft>
                      </a:pPr>
                      <a:r>
                        <a:rPr lang="en-US" sz="1800" b="1" dirty="0">
                          <a:solidFill>
                            <a:srgbClr val="000000"/>
                          </a:solidFill>
                          <a:latin typeface="Calibri"/>
                          <a:ea typeface="Calibri"/>
                          <a:cs typeface="Calibri"/>
                        </a:rPr>
                        <a:t>Advertising</a:t>
                      </a:r>
                      <a:endParaRPr lang="de-DE" sz="200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indent="345440" algn="l">
                        <a:lnSpc>
                          <a:spcPct val="150000"/>
                        </a:lnSpc>
                        <a:spcAft>
                          <a:spcPts val="0"/>
                        </a:spcAft>
                      </a:pPr>
                      <a:r>
                        <a:rPr lang="en-US" sz="1800">
                          <a:solidFill>
                            <a:srgbClr val="000000"/>
                          </a:solidFill>
                          <a:latin typeface="Calibri"/>
                          <a:ea typeface="Calibri"/>
                          <a:cs typeface="Calibri"/>
                        </a:rPr>
                        <a:t>2%</a:t>
                      </a:r>
                      <a:endParaRPr lang="de-DE" sz="2000">
                        <a:solidFill>
                          <a:srgbClr val="000000"/>
                        </a:solidFill>
                        <a:latin typeface="Calibri"/>
                        <a:ea typeface="Calibri"/>
                        <a:cs typeface="Times New Roman"/>
                      </a:endParaRPr>
                    </a:p>
                  </a:txBody>
                  <a:tcPr marL="68580" marR="68580" marT="0" marB="0">
                    <a:lnL>
                      <a:noFill/>
                    </a:lnL>
                    <a:lnR>
                      <a:noFill/>
                    </a:lnR>
                    <a:lnT>
                      <a:noFill/>
                    </a:lnT>
                    <a:lnB>
                      <a:noFill/>
                    </a:lnB>
                  </a:tcPr>
                </a:tc>
              </a:tr>
              <a:tr h="530468">
                <a:tc>
                  <a:txBody>
                    <a:bodyPr/>
                    <a:lstStyle/>
                    <a:p>
                      <a:pPr indent="345440" algn="l">
                        <a:lnSpc>
                          <a:spcPct val="150000"/>
                        </a:lnSpc>
                        <a:spcAft>
                          <a:spcPts val="0"/>
                        </a:spcAft>
                      </a:pPr>
                      <a:r>
                        <a:rPr lang="en-US" sz="1800" b="1" dirty="0">
                          <a:solidFill>
                            <a:srgbClr val="000000"/>
                          </a:solidFill>
                          <a:latin typeface="Calibri"/>
                          <a:ea typeface="Calibri"/>
                          <a:cs typeface="Calibri"/>
                        </a:rPr>
                        <a:t>Others</a:t>
                      </a:r>
                      <a:endParaRPr lang="de-DE" sz="2000" dirty="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solidFill>
                      <a:srgbClr val="D2EAF1"/>
                    </a:solidFill>
                  </a:tcPr>
                </a:tc>
                <a:tc>
                  <a:txBody>
                    <a:bodyPr/>
                    <a:lstStyle/>
                    <a:p>
                      <a:pPr indent="345440" algn="l">
                        <a:lnSpc>
                          <a:spcPct val="150000"/>
                        </a:lnSpc>
                        <a:spcAft>
                          <a:spcPts val="0"/>
                        </a:spcAft>
                      </a:pPr>
                      <a:r>
                        <a:rPr lang="en-US" sz="1800" dirty="0">
                          <a:solidFill>
                            <a:srgbClr val="000000"/>
                          </a:solidFill>
                          <a:latin typeface="Calibri"/>
                          <a:ea typeface="Calibri"/>
                          <a:cs typeface="Calibri"/>
                        </a:rPr>
                        <a:t>30%</a:t>
                      </a:r>
                      <a:endParaRPr lang="de-DE" sz="2000" dirty="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4BACC6"/>
                      </a:solidFill>
                      <a:prstDash val="solid"/>
                      <a:round/>
                      <a:headEnd type="none" w="med" len="med"/>
                      <a:tailEnd type="none" w="med" len="med"/>
                    </a:lnB>
                    <a:solidFill>
                      <a:srgbClr val="D2EAF1"/>
                    </a:solidFill>
                  </a:tcPr>
                </a:tc>
              </a:tr>
            </a:tbl>
          </a:graphicData>
        </a:graphic>
      </p:graphicFrame>
      <p:sp>
        <p:nvSpPr>
          <p:cNvPr id="8" name="Rectangle 7"/>
          <p:cNvSpPr/>
          <p:nvPr/>
        </p:nvSpPr>
        <p:spPr>
          <a:xfrm>
            <a:off x="755576" y="5345921"/>
            <a:ext cx="7992888" cy="1323439"/>
          </a:xfrm>
          <a:prstGeom prst="rect">
            <a:avLst/>
          </a:prstGeom>
        </p:spPr>
        <p:txBody>
          <a:bodyPr wrap="square">
            <a:spAutoFit/>
          </a:bodyPr>
          <a:lstStyle/>
          <a:p>
            <a:pPr algn="ctr"/>
            <a:r>
              <a:rPr lang="de-DE" sz="2000" dirty="0" smtClean="0"/>
              <a:t>Especially regional airports (with high proportion of LCC traffic) need to make use of these sectors to increase their profitability. But in respect to the fact that LCC passengers are price sensitive.</a:t>
            </a:r>
          </a:p>
          <a:p>
            <a:pPr algn="ctr"/>
            <a:endParaRPr lang="de-DE" sz="2000" dirty="0" smtClean="0"/>
          </a:p>
        </p:txBody>
      </p:sp>
      <p:pic>
        <p:nvPicPr>
          <p:cNvPr id="9" name="Picture 11" descr="GAP Logo"/>
          <p:cNvPicPr>
            <a:picLocks noChangeAspect="1" noChangeArrowheads="1"/>
          </p:cNvPicPr>
          <p:nvPr/>
        </p:nvPicPr>
        <p:blipFill>
          <a:blip r:embed="rId3" cstate="print"/>
          <a:srcRect/>
          <a:stretch>
            <a:fillRect/>
          </a:stretch>
        </p:blipFill>
        <p:spPr bwMode="auto">
          <a:xfrm>
            <a:off x="7667625" y="1426294"/>
            <a:ext cx="1441450" cy="490538"/>
          </a:xfrm>
          <a:prstGeom prst="rect">
            <a:avLst/>
          </a:prstGeom>
          <a:noFill/>
        </p:spPr>
      </p:pic>
      <p:sp>
        <p:nvSpPr>
          <p:cNvPr id="10" name="Date Placeholder 2"/>
          <p:cNvSpPr>
            <a:spLocks noGrp="1"/>
          </p:cNvSpPr>
          <p:nvPr>
            <p:ph type="dt" sz="half" idx="10"/>
          </p:nvPr>
        </p:nvSpPr>
        <p:spPr>
          <a:xfrm>
            <a:off x="571500" y="6357938"/>
            <a:ext cx="1552228" cy="365125"/>
          </a:xfrm>
        </p:spPr>
        <p:txBody>
          <a:bodyPr/>
          <a:lstStyle/>
          <a:p>
            <a:pPr>
              <a:defRPr/>
            </a:pPr>
            <a:r>
              <a:rPr lang="en-US" dirty="0" smtClean="0"/>
              <a:t>20/6/2012</a:t>
            </a:r>
            <a:endParaRPr lang="de-DE" dirty="0"/>
          </a:p>
        </p:txBody>
      </p:sp>
      <p:sp>
        <p:nvSpPr>
          <p:cNvPr id="11" name="Fußzeilenplatzhalter 2"/>
          <p:cNvSpPr>
            <a:spLocks noGrp="1"/>
          </p:cNvSpPr>
          <p:nvPr>
            <p:ph type="ftr" sz="quarter" idx="11"/>
          </p:nvPr>
        </p:nvSpPr>
        <p:spPr>
          <a:xfrm>
            <a:off x="1907704" y="6356350"/>
            <a:ext cx="4112096" cy="365125"/>
          </a:xfrm>
        </p:spPr>
        <p:txBody>
          <a:bodyPr/>
          <a:lstStyle/>
          <a:p>
            <a:pPr>
              <a:defRPr/>
            </a:pPr>
            <a:r>
              <a:rPr lang="de-DE" dirty="0" smtClean="0"/>
              <a:t>Küsgen / Ehmer  Potential </a:t>
            </a:r>
            <a:r>
              <a:rPr lang="de-DE" dirty="0" err="1" smtClean="0"/>
              <a:t>for</a:t>
            </a:r>
            <a:r>
              <a:rPr lang="de-DE" dirty="0" smtClean="0"/>
              <a:t> </a:t>
            </a:r>
            <a:r>
              <a:rPr lang="de-DE" dirty="0" err="1" smtClean="0"/>
              <a:t>Privatization</a:t>
            </a:r>
            <a:r>
              <a:rPr lang="de-DE" dirty="0" smtClean="0"/>
              <a:t> </a:t>
            </a:r>
            <a:r>
              <a:rPr lang="de-DE" dirty="0" err="1" smtClean="0"/>
              <a:t>of</a:t>
            </a:r>
            <a:r>
              <a:rPr lang="de-DE" dirty="0" smtClean="0"/>
              <a:t> </a:t>
            </a:r>
            <a:r>
              <a:rPr lang="de-DE" dirty="0" err="1" smtClean="0"/>
              <a:t>regonal</a:t>
            </a:r>
            <a:r>
              <a:rPr lang="de-DE" dirty="0" smtClean="0"/>
              <a:t> </a:t>
            </a:r>
            <a:r>
              <a:rPr lang="de-DE" dirty="0" err="1" smtClean="0"/>
              <a:t>airprots</a:t>
            </a:r>
            <a:r>
              <a:rPr lang="de-DE" dirty="0" smtClean="0"/>
              <a:t> </a:t>
            </a:r>
            <a:endParaRPr lang="de-D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2880" y="2862064"/>
            <a:ext cx="8229600" cy="1143000"/>
          </a:xfrm>
        </p:spPr>
        <p:txBody>
          <a:bodyPr/>
          <a:lstStyle/>
          <a:p>
            <a:r>
              <a:rPr lang="en-US" smtClean="0"/>
              <a:t>Cooperations</a:t>
            </a:r>
            <a:r>
              <a:rPr lang="en-US" smtClean="0"/>
              <a:t> with other </a:t>
            </a:r>
            <a:r>
              <a:rPr lang="en-US" smtClean="0"/>
              <a:t>airports</a:t>
            </a:r>
            <a:endParaRPr lang="en-US"/>
          </a:p>
        </p:txBody>
      </p:sp>
      <p:sp>
        <p:nvSpPr>
          <p:cNvPr id="5" name="Foliennummernplatzhalter 4"/>
          <p:cNvSpPr>
            <a:spLocks noGrp="1"/>
          </p:cNvSpPr>
          <p:nvPr>
            <p:ph type="sldNum" sz="quarter" idx="12"/>
          </p:nvPr>
        </p:nvSpPr>
        <p:spPr/>
        <p:txBody>
          <a:bodyPr/>
          <a:lstStyle/>
          <a:p>
            <a:pPr>
              <a:defRPr/>
            </a:pPr>
            <a:fld id="{46E22231-E58C-4B49-BC75-1FBA1E22D591}" type="slidenum">
              <a:rPr lang="de-DE" smtClean="0"/>
              <a:pPr>
                <a:defRPr/>
              </a:pPr>
              <a:t>17</a:t>
            </a:fld>
            <a:endParaRPr lang="de-DE" dirty="0"/>
          </a:p>
        </p:txBody>
      </p:sp>
      <p:sp>
        <p:nvSpPr>
          <p:cNvPr id="7" name="Fußzeilenplatzhalter 2"/>
          <p:cNvSpPr>
            <a:spLocks noGrp="1"/>
          </p:cNvSpPr>
          <p:nvPr>
            <p:ph type="ftr" sz="quarter" idx="11"/>
          </p:nvPr>
        </p:nvSpPr>
        <p:spPr>
          <a:xfrm>
            <a:off x="1907704" y="6356350"/>
            <a:ext cx="4112096" cy="365125"/>
          </a:xfrm>
        </p:spPr>
        <p:txBody>
          <a:bodyPr/>
          <a:lstStyle/>
          <a:p>
            <a:pPr>
              <a:defRPr/>
            </a:pPr>
            <a:r>
              <a:rPr lang="de-DE" dirty="0" smtClean="0"/>
              <a:t>Küsgen / Ehmer  Potential </a:t>
            </a:r>
            <a:r>
              <a:rPr lang="de-DE" dirty="0" err="1" smtClean="0"/>
              <a:t>for</a:t>
            </a:r>
            <a:r>
              <a:rPr lang="de-DE" dirty="0" smtClean="0"/>
              <a:t> </a:t>
            </a:r>
            <a:r>
              <a:rPr lang="de-DE" dirty="0" err="1" smtClean="0"/>
              <a:t>Privatization</a:t>
            </a:r>
            <a:r>
              <a:rPr lang="de-DE" dirty="0" smtClean="0"/>
              <a:t> </a:t>
            </a:r>
            <a:r>
              <a:rPr lang="de-DE" dirty="0" err="1" smtClean="0"/>
              <a:t>of</a:t>
            </a:r>
            <a:r>
              <a:rPr lang="de-DE" dirty="0" smtClean="0"/>
              <a:t> </a:t>
            </a:r>
            <a:r>
              <a:rPr lang="de-DE" dirty="0" err="1" smtClean="0"/>
              <a:t>regonal</a:t>
            </a:r>
            <a:r>
              <a:rPr lang="de-DE" dirty="0" smtClean="0"/>
              <a:t> </a:t>
            </a:r>
            <a:r>
              <a:rPr lang="de-DE" dirty="0" err="1" smtClean="0"/>
              <a:t>airprots</a:t>
            </a:r>
            <a:r>
              <a:rPr lang="de-DE" dirty="0" smtClean="0"/>
              <a:t> </a:t>
            </a:r>
            <a:endParaRPr lang="de-DE" dirty="0"/>
          </a:p>
        </p:txBody>
      </p:sp>
      <p:sp>
        <p:nvSpPr>
          <p:cNvPr id="9" name="Date Placeholder 2"/>
          <p:cNvSpPr>
            <a:spLocks noGrp="1"/>
          </p:cNvSpPr>
          <p:nvPr>
            <p:ph type="dt" sz="half" idx="10"/>
          </p:nvPr>
        </p:nvSpPr>
        <p:spPr>
          <a:xfrm>
            <a:off x="571500" y="6357938"/>
            <a:ext cx="1552228" cy="365125"/>
          </a:xfrm>
        </p:spPr>
        <p:txBody>
          <a:bodyPr/>
          <a:lstStyle/>
          <a:p>
            <a:pPr>
              <a:defRPr/>
            </a:pPr>
            <a:r>
              <a:rPr lang="en-US" dirty="0" smtClean="0"/>
              <a:t>20/6/2012</a:t>
            </a:r>
            <a:endParaRPr lang="de-D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Cooperation</a:t>
            </a:r>
            <a:r>
              <a:rPr lang="de-DE" dirty="0" smtClean="0"/>
              <a:t> </a:t>
            </a:r>
            <a:r>
              <a:rPr lang="de-DE" dirty="0" err="1" smtClean="0"/>
              <a:t>strategies</a:t>
            </a:r>
            <a:endParaRPr lang="de-DE" dirty="0"/>
          </a:p>
        </p:txBody>
      </p:sp>
      <p:sp>
        <p:nvSpPr>
          <p:cNvPr id="3" name="Inhaltsplatzhalter 2"/>
          <p:cNvSpPr>
            <a:spLocks noGrp="1"/>
          </p:cNvSpPr>
          <p:nvPr>
            <p:ph idx="1"/>
          </p:nvPr>
        </p:nvSpPr>
        <p:spPr>
          <a:xfrm>
            <a:off x="518864" y="1351309"/>
            <a:ext cx="8229600" cy="4525963"/>
          </a:xfrm>
        </p:spPr>
        <p:txBody>
          <a:bodyPr/>
          <a:lstStyle/>
          <a:p>
            <a:r>
              <a:rPr lang="en-US" sz="2800" dirty="0" smtClean="0"/>
              <a:t>HAM / LBK 2 independent airports cooperate “mutual” help</a:t>
            </a:r>
          </a:p>
          <a:p>
            <a:r>
              <a:rPr lang="en-US" sz="2800" dirty="0" smtClean="0"/>
              <a:t>DUS / MGL  +  MUC / AUG </a:t>
            </a:r>
          </a:p>
          <a:p>
            <a:pPr lvl="1"/>
            <a:r>
              <a:rPr lang="en-US" sz="2400" dirty="0" smtClean="0"/>
              <a:t>take over of the smaller one </a:t>
            </a:r>
          </a:p>
          <a:p>
            <a:pPr lvl="1"/>
            <a:r>
              <a:rPr lang="en-US" sz="2400" dirty="0" smtClean="0"/>
              <a:t>Reliever function, esp. for business traffic</a:t>
            </a:r>
          </a:p>
          <a:p>
            <a:pPr lvl="1"/>
            <a:r>
              <a:rPr lang="en-US" sz="2400" dirty="0" smtClean="0"/>
              <a:t>Stop of scheduled services!!</a:t>
            </a:r>
          </a:p>
          <a:p>
            <a:r>
              <a:rPr lang="en-US" sz="2800" dirty="0" smtClean="0"/>
              <a:t>FRA / HHN failed</a:t>
            </a:r>
          </a:p>
          <a:p>
            <a:pPr lvl="1"/>
            <a:r>
              <a:rPr lang="en-US" sz="2400" dirty="0" smtClean="0"/>
              <a:t>Reliever function, esp. take over night cargo traffic</a:t>
            </a:r>
          </a:p>
          <a:p>
            <a:endParaRPr lang="en-US" sz="2800" dirty="0" smtClean="0"/>
          </a:p>
          <a:p>
            <a:r>
              <a:rPr lang="en-US" sz="2800" dirty="0" smtClean="0">
                <a:solidFill>
                  <a:srgbClr val="FF0000"/>
                </a:solidFill>
              </a:rPr>
              <a:t>Is the take over of a public regional airport by another public airport privatization?</a:t>
            </a:r>
            <a:endParaRPr lang="en-US" sz="2800" dirty="0">
              <a:solidFill>
                <a:srgbClr val="FF0000"/>
              </a:solidFill>
            </a:endParaRPr>
          </a:p>
        </p:txBody>
      </p:sp>
      <p:sp>
        <p:nvSpPr>
          <p:cNvPr id="4" name="Datumsplatzhalter 3"/>
          <p:cNvSpPr>
            <a:spLocks noGrp="1"/>
          </p:cNvSpPr>
          <p:nvPr>
            <p:ph type="dt" sz="half" idx="10"/>
          </p:nvPr>
        </p:nvSpPr>
        <p:spPr/>
        <p:txBody>
          <a:bodyPr/>
          <a:lstStyle/>
          <a:p>
            <a:pPr>
              <a:defRPr/>
            </a:pPr>
            <a:r>
              <a:rPr lang="en-US" smtClean="0"/>
              <a:t>10/5/2010</a:t>
            </a:r>
            <a:endParaRPr lang="de-DE"/>
          </a:p>
        </p:txBody>
      </p:sp>
      <p:sp>
        <p:nvSpPr>
          <p:cNvPr id="6" name="Foliennummernplatzhalter 5"/>
          <p:cNvSpPr>
            <a:spLocks noGrp="1"/>
          </p:cNvSpPr>
          <p:nvPr>
            <p:ph type="sldNum" sz="quarter" idx="12"/>
          </p:nvPr>
        </p:nvSpPr>
        <p:spPr/>
        <p:txBody>
          <a:bodyPr/>
          <a:lstStyle/>
          <a:p>
            <a:pPr>
              <a:defRPr/>
            </a:pPr>
            <a:fld id="{7CE77E17-CCCF-4B45-AE4E-86202FB87F42}" type="slidenum">
              <a:rPr lang="de-DE" smtClean="0"/>
              <a:pPr>
                <a:defRPr/>
              </a:pPr>
              <a:t>18</a:t>
            </a:fld>
            <a:endParaRPr lang="de-DE" dirty="0"/>
          </a:p>
        </p:txBody>
      </p:sp>
      <p:sp>
        <p:nvSpPr>
          <p:cNvPr id="8" name="Fußzeilenplatzhalter 2"/>
          <p:cNvSpPr>
            <a:spLocks noGrp="1"/>
          </p:cNvSpPr>
          <p:nvPr>
            <p:ph type="ftr" sz="quarter" idx="11"/>
          </p:nvPr>
        </p:nvSpPr>
        <p:spPr>
          <a:xfrm>
            <a:off x="1907704" y="6356350"/>
            <a:ext cx="4112096" cy="365125"/>
          </a:xfrm>
        </p:spPr>
        <p:txBody>
          <a:bodyPr/>
          <a:lstStyle/>
          <a:p>
            <a:pPr>
              <a:defRPr/>
            </a:pPr>
            <a:r>
              <a:rPr lang="de-DE" dirty="0" smtClean="0"/>
              <a:t>Küsgen / Ehmer  Potential </a:t>
            </a:r>
            <a:r>
              <a:rPr lang="de-DE" dirty="0" err="1" smtClean="0"/>
              <a:t>for</a:t>
            </a:r>
            <a:r>
              <a:rPr lang="de-DE" dirty="0" smtClean="0"/>
              <a:t> </a:t>
            </a:r>
            <a:r>
              <a:rPr lang="de-DE" dirty="0" err="1" smtClean="0"/>
              <a:t>Privatization</a:t>
            </a:r>
            <a:r>
              <a:rPr lang="de-DE" dirty="0" smtClean="0"/>
              <a:t> </a:t>
            </a:r>
            <a:r>
              <a:rPr lang="de-DE" dirty="0" err="1" smtClean="0"/>
              <a:t>of</a:t>
            </a:r>
            <a:r>
              <a:rPr lang="de-DE" dirty="0" smtClean="0"/>
              <a:t> </a:t>
            </a:r>
            <a:r>
              <a:rPr lang="de-DE" dirty="0" err="1" smtClean="0"/>
              <a:t>regonal</a:t>
            </a:r>
            <a:r>
              <a:rPr lang="de-DE" dirty="0" smtClean="0"/>
              <a:t> </a:t>
            </a:r>
            <a:r>
              <a:rPr lang="de-DE" dirty="0" err="1" smtClean="0"/>
              <a:t>airprots</a:t>
            </a:r>
            <a:r>
              <a:rPr lang="de-DE" dirty="0" smtClean="0"/>
              <a:t> </a:t>
            </a:r>
            <a:endParaRPr lang="de-D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36912"/>
            <a:ext cx="8229600" cy="1143000"/>
          </a:xfrm>
        </p:spPr>
        <p:txBody>
          <a:bodyPr/>
          <a:lstStyle/>
          <a:p>
            <a:r>
              <a:rPr lang="de-DE" dirty="0" smtClean="0"/>
              <a:t>Privatization</a:t>
            </a:r>
            <a:endParaRPr lang="de-DE" dirty="0"/>
          </a:p>
        </p:txBody>
      </p:sp>
      <p:sp>
        <p:nvSpPr>
          <p:cNvPr id="5" name="Slide Number Placeholder 4"/>
          <p:cNvSpPr>
            <a:spLocks noGrp="1"/>
          </p:cNvSpPr>
          <p:nvPr>
            <p:ph type="sldNum" sz="quarter" idx="12"/>
          </p:nvPr>
        </p:nvSpPr>
        <p:spPr/>
        <p:txBody>
          <a:bodyPr/>
          <a:lstStyle/>
          <a:p>
            <a:pPr>
              <a:defRPr/>
            </a:pPr>
            <a:fld id="{46E22231-E58C-4B49-BC75-1FBA1E22D591}" type="slidenum">
              <a:rPr lang="de-DE" smtClean="0"/>
              <a:pPr>
                <a:defRPr/>
              </a:pPr>
              <a:t>19</a:t>
            </a:fld>
            <a:endParaRPr lang="de-DE" dirty="0"/>
          </a:p>
        </p:txBody>
      </p:sp>
      <p:pic>
        <p:nvPicPr>
          <p:cNvPr id="6" name="Picture 11" descr="GAP Logo"/>
          <p:cNvPicPr>
            <a:picLocks noChangeAspect="1" noChangeArrowheads="1"/>
          </p:cNvPicPr>
          <p:nvPr/>
        </p:nvPicPr>
        <p:blipFill>
          <a:blip r:embed="rId3" cstate="print"/>
          <a:srcRect/>
          <a:stretch>
            <a:fillRect/>
          </a:stretch>
        </p:blipFill>
        <p:spPr bwMode="auto">
          <a:xfrm>
            <a:off x="7667625" y="1124744"/>
            <a:ext cx="1441450" cy="490538"/>
          </a:xfrm>
          <a:prstGeom prst="rect">
            <a:avLst/>
          </a:prstGeom>
          <a:noFill/>
        </p:spPr>
      </p:pic>
      <p:sp>
        <p:nvSpPr>
          <p:cNvPr id="7" name="Date Placeholder 2"/>
          <p:cNvSpPr>
            <a:spLocks noGrp="1"/>
          </p:cNvSpPr>
          <p:nvPr>
            <p:ph type="dt" sz="half" idx="10"/>
          </p:nvPr>
        </p:nvSpPr>
        <p:spPr>
          <a:xfrm>
            <a:off x="571500" y="6357938"/>
            <a:ext cx="1552228" cy="365125"/>
          </a:xfrm>
        </p:spPr>
        <p:txBody>
          <a:bodyPr/>
          <a:lstStyle/>
          <a:p>
            <a:pPr>
              <a:defRPr/>
            </a:pPr>
            <a:r>
              <a:rPr lang="en-US" dirty="0" smtClean="0"/>
              <a:t>20/6/2012</a:t>
            </a:r>
            <a:endParaRPr lang="de-DE" dirty="0"/>
          </a:p>
        </p:txBody>
      </p:sp>
      <p:sp>
        <p:nvSpPr>
          <p:cNvPr id="9" name="Fußzeilenplatzhalter 2"/>
          <p:cNvSpPr>
            <a:spLocks noGrp="1"/>
          </p:cNvSpPr>
          <p:nvPr>
            <p:ph type="ftr" sz="quarter" idx="11"/>
          </p:nvPr>
        </p:nvSpPr>
        <p:spPr>
          <a:xfrm>
            <a:off x="1907704" y="6356350"/>
            <a:ext cx="4112096" cy="365125"/>
          </a:xfrm>
        </p:spPr>
        <p:txBody>
          <a:bodyPr/>
          <a:lstStyle/>
          <a:p>
            <a:pPr>
              <a:defRPr/>
            </a:pPr>
            <a:r>
              <a:rPr lang="de-DE" dirty="0" smtClean="0"/>
              <a:t>Küsgen / Ehmer  Potential </a:t>
            </a:r>
            <a:r>
              <a:rPr lang="de-DE" dirty="0" err="1" smtClean="0"/>
              <a:t>for</a:t>
            </a:r>
            <a:r>
              <a:rPr lang="de-DE" dirty="0" smtClean="0"/>
              <a:t> </a:t>
            </a:r>
            <a:r>
              <a:rPr lang="de-DE" dirty="0" err="1" smtClean="0"/>
              <a:t>Privatization</a:t>
            </a:r>
            <a:r>
              <a:rPr lang="de-DE" dirty="0" smtClean="0"/>
              <a:t> </a:t>
            </a:r>
            <a:r>
              <a:rPr lang="de-DE" dirty="0" err="1" smtClean="0"/>
              <a:t>of</a:t>
            </a:r>
            <a:r>
              <a:rPr lang="de-DE" dirty="0" smtClean="0"/>
              <a:t> </a:t>
            </a:r>
            <a:r>
              <a:rPr lang="de-DE" dirty="0" err="1" smtClean="0"/>
              <a:t>regonal</a:t>
            </a:r>
            <a:r>
              <a:rPr lang="de-DE" dirty="0" smtClean="0"/>
              <a:t> </a:t>
            </a:r>
            <a:r>
              <a:rPr lang="de-DE" dirty="0" err="1" smtClean="0"/>
              <a:t>airprots</a:t>
            </a:r>
            <a:r>
              <a:rPr lang="de-DE" dirty="0" smtClean="0"/>
              <a:t> </a:t>
            </a:r>
            <a:endParaRPr lang="de-D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p:cNvSpPr>
          <p:nvPr>
            <p:ph type="title" idx="4294967295"/>
          </p:nvPr>
        </p:nvSpPr>
        <p:spPr>
          <a:xfrm>
            <a:off x="457200" y="274638"/>
            <a:ext cx="6419056" cy="1143000"/>
          </a:xfrm>
        </p:spPr>
        <p:txBody>
          <a:bodyPr/>
          <a:lstStyle/>
          <a:p>
            <a:r>
              <a:rPr lang="de-DE" dirty="0" smtClean="0"/>
              <a:t>Content</a:t>
            </a:r>
          </a:p>
        </p:txBody>
      </p:sp>
      <p:sp>
        <p:nvSpPr>
          <p:cNvPr id="76803" name="Rectangle 3"/>
          <p:cNvSpPr>
            <a:spLocks noGrp="1"/>
          </p:cNvSpPr>
          <p:nvPr>
            <p:ph type="body" idx="4294967295"/>
          </p:nvPr>
        </p:nvSpPr>
        <p:spPr/>
        <p:txBody>
          <a:bodyPr/>
          <a:lstStyle/>
          <a:p>
            <a:r>
              <a:rPr lang="de-DE" dirty="0" smtClean="0"/>
              <a:t>Definitons</a:t>
            </a:r>
          </a:p>
          <a:p>
            <a:r>
              <a:rPr lang="de-DE" dirty="0" smtClean="0"/>
              <a:t>Placement of the topic in the context of regional airports</a:t>
            </a:r>
          </a:p>
          <a:p>
            <a:r>
              <a:rPr lang="de-DE" dirty="0" smtClean="0"/>
              <a:t>Non Aviation </a:t>
            </a:r>
            <a:r>
              <a:rPr lang="de-DE" dirty="0" err="1" smtClean="0"/>
              <a:t>opportunities</a:t>
            </a:r>
            <a:endParaRPr lang="de-DE" dirty="0" smtClean="0"/>
          </a:p>
          <a:p>
            <a:r>
              <a:rPr lang="de-DE" dirty="0" smtClean="0"/>
              <a:t>Potential </a:t>
            </a:r>
            <a:r>
              <a:rPr lang="de-DE" dirty="0" err="1" smtClean="0"/>
              <a:t>of</a:t>
            </a:r>
            <a:r>
              <a:rPr lang="de-DE" dirty="0" smtClean="0"/>
              <a:t> </a:t>
            </a:r>
            <a:r>
              <a:rPr lang="de-DE" dirty="0" err="1" smtClean="0"/>
              <a:t>cooperation</a:t>
            </a:r>
            <a:endParaRPr lang="de-DE" dirty="0" smtClean="0"/>
          </a:p>
          <a:p>
            <a:r>
              <a:rPr lang="de-DE" dirty="0" err="1" smtClean="0"/>
              <a:t>Economic</a:t>
            </a:r>
            <a:r>
              <a:rPr lang="de-DE" dirty="0" smtClean="0"/>
              <a:t> </a:t>
            </a:r>
            <a:r>
              <a:rPr lang="de-DE" dirty="0" smtClean="0"/>
              <a:t>factor airport</a:t>
            </a:r>
          </a:p>
          <a:p>
            <a:r>
              <a:rPr lang="de-DE" dirty="0" smtClean="0"/>
              <a:t>Privatization pro/contra</a:t>
            </a:r>
          </a:p>
          <a:p>
            <a:r>
              <a:rPr lang="de-DE" dirty="0" smtClean="0"/>
              <a:t>Summary</a:t>
            </a:r>
          </a:p>
          <a:p>
            <a:endParaRPr lang="de-DE" dirty="0" smtClean="0"/>
          </a:p>
        </p:txBody>
      </p:sp>
      <p:sp>
        <p:nvSpPr>
          <p:cNvPr id="5" name="Date Placeholder 2"/>
          <p:cNvSpPr>
            <a:spLocks noGrp="1"/>
          </p:cNvSpPr>
          <p:nvPr>
            <p:ph type="dt" sz="half" idx="10"/>
          </p:nvPr>
        </p:nvSpPr>
        <p:spPr>
          <a:xfrm>
            <a:off x="571500" y="6357938"/>
            <a:ext cx="1552228" cy="365125"/>
          </a:xfrm>
        </p:spPr>
        <p:txBody>
          <a:bodyPr/>
          <a:lstStyle/>
          <a:p>
            <a:pPr>
              <a:defRPr/>
            </a:pPr>
            <a:r>
              <a:rPr lang="en-US" dirty="0" smtClean="0"/>
              <a:t>20/6/2012</a:t>
            </a:r>
            <a:endParaRPr lang="de-DE" dirty="0"/>
          </a:p>
        </p:txBody>
      </p:sp>
      <p:sp>
        <p:nvSpPr>
          <p:cNvPr id="6" name="Fußzeilenplatzhalter 2"/>
          <p:cNvSpPr>
            <a:spLocks noGrp="1"/>
          </p:cNvSpPr>
          <p:nvPr>
            <p:ph type="ftr" sz="quarter" idx="11"/>
          </p:nvPr>
        </p:nvSpPr>
        <p:spPr>
          <a:xfrm>
            <a:off x="1907704" y="6309320"/>
            <a:ext cx="4112096" cy="365125"/>
          </a:xfrm>
        </p:spPr>
        <p:txBody>
          <a:bodyPr/>
          <a:lstStyle/>
          <a:p>
            <a:pPr>
              <a:defRPr/>
            </a:pPr>
            <a:r>
              <a:rPr lang="de-DE" dirty="0" smtClean="0"/>
              <a:t>Küsgen / Ehmer  Potential </a:t>
            </a:r>
            <a:r>
              <a:rPr lang="de-DE" dirty="0" err="1" smtClean="0"/>
              <a:t>for</a:t>
            </a:r>
            <a:r>
              <a:rPr lang="de-DE" dirty="0" smtClean="0"/>
              <a:t> </a:t>
            </a:r>
            <a:r>
              <a:rPr lang="de-DE" dirty="0" err="1" smtClean="0"/>
              <a:t>Privatization</a:t>
            </a:r>
            <a:r>
              <a:rPr lang="de-DE" dirty="0" smtClean="0"/>
              <a:t> </a:t>
            </a:r>
            <a:r>
              <a:rPr lang="de-DE" dirty="0" err="1" smtClean="0"/>
              <a:t>of</a:t>
            </a:r>
            <a:r>
              <a:rPr lang="de-DE" dirty="0" smtClean="0"/>
              <a:t> </a:t>
            </a:r>
            <a:r>
              <a:rPr lang="de-DE" dirty="0" err="1" smtClean="0"/>
              <a:t>regonal</a:t>
            </a:r>
            <a:r>
              <a:rPr lang="de-DE" dirty="0" smtClean="0"/>
              <a:t> </a:t>
            </a:r>
            <a:r>
              <a:rPr lang="de-DE" dirty="0" err="1" smtClean="0"/>
              <a:t>airprots</a:t>
            </a:r>
            <a:r>
              <a:rPr lang="de-DE" dirty="0" smtClean="0"/>
              <a:t> </a:t>
            </a:r>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19056" cy="1143000"/>
          </a:xfrm>
        </p:spPr>
        <p:txBody>
          <a:bodyPr/>
          <a:lstStyle/>
          <a:p>
            <a:r>
              <a:rPr lang="de-DE" dirty="0" smtClean="0"/>
              <a:t>Ways of Privatization</a:t>
            </a:r>
            <a:endParaRPr lang="de-DE" dirty="0"/>
          </a:p>
        </p:txBody>
      </p:sp>
      <p:sp>
        <p:nvSpPr>
          <p:cNvPr id="5" name="Slide Number Placeholder 4"/>
          <p:cNvSpPr>
            <a:spLocks noGrp="1"/>
          </p:cNvSpPr>
          <p:nvPr>
            <p:ph type="sldNum" sz="quarter" idx="12"/>
          </p:nvPr>
        </p:nvSpPr>
        <p:spPr/>
        <p:txBody>
          <a:bodyPr/>
          <a:lstStyle/>
          <a:p>
            <a:pPr>
              <a:defRPr/>
            </a:pPr>
            <a:fld id="{46E22231-E58C-4B49-BC75-1FBA1E22D591}" type="slidenum">
              <a:rPr lang="de-DE" smtClean="0"/>
              <a:pPr>
                <a:defRPr/>
              </a:pPr>
              <a:t>20</a:t>
            </a:fld>
            <a:endParaRPr lang="de-DE" dirty="0"/>
          </a:p>
        </p:txBody>
      </p:sp>
      <p:sp>
        <p:nvSpPr>
          <p:cNvPr id="6" name="TextBox 5"/>
          <p:cNvSpPr txBox="1"/>
          <p:nvPr/>
        </p:nvSpPr>
        <p:spPr>
          <a:xfrm>
            <a:off x="1259632" y="1916832"/>
            <a:ext cx="7488832" cy="4339650"/>
          </a:xfrm>
          <a:prstGeom prst="rect">
            <a:avLst/>
          </a:prstGeom>
          <a:noFill/>
        </p:spPr>
        <p:txBody>
          <a:bodyPr wrap="square" rtlCol="0">
            <a:spAutoFit/>
          </a:bodyPr>
          <a:lstStyle/>
          <a:p>
            <a:pPr marL="342900" indent="-342900">
              <a:lnSpc>
                <a:spcPct val="150000"/>
              </a:lnSpc>
              <a:buAutoNum type="arabicPeriod"/>
            </a:pPr>
            <a:r>
              <a:rPr lang="de-DE" sz="2400" dirty="0" smtClean="0"/>
              <a:t>Fully privatized</a:t>
            </a:r>
          </a:p>
          <a:p>
            <a:pPr marL="800100" lvl="1" indent="-342900">
              <a:buFont typeface="Arial" pitchFamily="34" charset="0"/>
              <a:buChar char="•"/>
            </a:pPr>
            <a:r>
              <a:rPr lang="de-DE" sz="2400" dirty="0" smtClean="0"/>
              <a:t>Parchim</a:t>
            </a:r>
          </a:p>
          <a:p>
            <a:pPr marL="800100" lvl="1" indent="-342900">
              <a:buFont typeface="Arial" pitchFamily="34" charset="0"/>
              <a:buChar char="•"/>
            </a:pPr>
            <a:r>
              <a:rPr lang="de-DE" sz="2400" dirty="0" smtClean="0"/>
              <a:t>London City</a:t>
            </a:r>
          </a:p>
          <a:p>
            <a:pPr marL="342900" indent="-342900">
              <a:buAutoNum type="arabicPeriod"/>
            </a:pPr>
            <a:endParaRPr lang="de-DE" sz="2400" dirty="0"/>
          </a:p>
          <a:p>
            <a:pPr marL="342900" indent="-342900">
              <a:lnSpc>
                <a:spcPct val="150000"/>
              </a:lnSpc>
              <a:buAutoNum type="arabicPeriod"/>
            </a:pPr>
            <a:r>
              <a:rPr lang="de-DE" sz="2400" dirty="0" smtClean="0"/>
              <a:t>Partially privatized (state owned / private owned)</a:t>
            </a:r>
          </a:p>
          <a:p>
            <a:pPr marL="800100" lvl="1" indent="-342900">
              <a:buFont typeface="Arial" pitchFamily="34" charset="0"/>
              <a:buChar char="•"/>
            </a:pPr>
            <a:r>
              <a:rPr lang="de-DE" sz="2400" dirty="0" smtClean="0"/>
              <a:t>Frankfurt</a:t>
            </a:r>
          </a:p>
          <a:p>
            <a:pPr marL="800100" lvl="1" indent="-342900">
              <a:buFont typeface="Arial" pitchFamily="34" charset="0"/>
              <a:buChar char="•"/>
            </a:pPr>
            <a:r>
              <a:rPr lang="de-DE" sz="2400" dirty="0" err="1" smtClean="0"/>
              <a:t>Weeze</a:t>
            </a:r>
            <a:r>
              <a:rPr lang="de-DE" sz="2400" dirty="0" smtClean="0"/>
              <a:t> ?</a:t>
            </a:r>
            <a:endParaRPr lang="de-DE" sz="2400" dirty="0" smtClean="0"/>
          </a:p>
          <a:p>
            <a:pPr marL="342900" indent="-342900">
              <a:buAutoNum type="arabicPeriod"/>
            </a:pPr>
            <a:endParaRPr lang="de-DE" sz="2400" dirty="0"/>
          </a:p>
          <a:p>
            <a:pPr marL="342900" indent="-342900">
              <a:lnSpc>
                <a:spcPct val="150000"/>
              </a:lnSpc>
              <a:buAutoNum type="arabicPeriod"/>
            </a:pPr>
            <a:r>
              <a:rPr lang="de-DE" sz="2400" dirty="0" smtClean="0"/>
              <a:t>Fully state owned</a:t>
            </a:r>
          </a:p>
          <a:p>
            <a:pPr marL="800100" lvl="1" indent="-342900">
              <a:buFont typeface="Arial" pitchFamily="34" charset="0"/>
              <a:buChar char="•"/>
            </a:pPr>
            <a:r>
              <a:rPr lang="de-DE" sz="2400" dirty="0" smtClean="0"/>
              <a:t>Hahn</a:t>
            </a:r>
          </a:p>
        </p:txBody>
      </p:sp>
      <p:pic>
        <p:nvPicPr>
          <p:cNvPr id="7" name="Picture 11" descr="GAP Logo"/>
          <p:cNvPicPr>
            <a:picLocks noChangeAspect="1" noChangeArrowheads="1"/>
          </p:cNvPicPr>
          <p:nvPr/>
        </p:nvPicPr>
        <p:blipFill>
          <a:blip r:embed="rId3" cstate="print"/>
          <a:srcRect/>
          <a:stretch>
            <a:fillRect/>
          </a:stretch>
        </p:blipFill>
        <p:spPr bwMode="auto">
          <a:xfrm>
            <a:off x="7667625" y="1498302"/>
            <a:ext cx="1441450" cy="490538"/>
          </a:xfrm>
          <a:prstGeom prst="rect">
            <a:avLst/>
          </a:prstGeom>
          <a:noFill/>
        </p:spPr>
      </p:pic>
      <p:sp>
        <p:nvSpPr>
          <p:cNvPr id="8" name="Date Placeholder 2"/>
          <p:cNvSpPr>
            <a:spLocks noGrp="1"/>
          </p:cNvSpPr>
          <p:nvPr>
            <p:ph type="dt" sz="half" idx="10"/>
          </p:nvPr>
        </p:nvSpPr>
        <p:spPr>
          <a:xfrm>
            <a:off x="571500" y="6357938"/>
            <a:ext cx="1552228" cy="365125"/>
          </a:xfrm>
        </p:spPr>
        <p:txBody>
          <a:bodyPr/>
          <a:lstStyle/>
          <a:p>
            <a:pPr>
              <a:defRPr/>
            </a:pPr>
            <a:r>
              <a:rPr lang="en-US" dirty="0" smtClean="0"/>
              <a:t>20/6/2012</a:t>
            </a:r>
            <a:endParaRPr lang="de-DE" dirty="0"/>
          </a:p>
        </p:txBody>
      </p:sp>
      <p:sp>
        <p:nvSpPr>
          <p:cNvPr id="9" name="Fußzeilenplatzhalter 2"/>
          <p:cNvSpPr>
            <a:spLocks noGrp="1"/>
          </p:cNvSpPr>
          <p:nvPr>
            <p:ph type="ftr" sz="quarter" idx="11"/>
          </p:nvPr>
        </p:nvSpPr>
        <p:spPr>
          <a:xfrm>
            <a:off x="1907704" y="6356350"/>
            <a:ext cx="4112096" cy="365125"/>
          </a:xfrm>
        </p:spPr>
        <p:txBody>
          <a:bodyPr/>
          <a:lstStyle/>
          <a:p>
            <a:pPr>
              <a:defRPr/>
            </a:pPr>
            <a:r>
              <a:rPr lang="de-DE" dirty="0" smtClean="0"/>
              <a:t>Küsgen / Ehmer  Potential </a:t>
            </a:r>
            <a:r>
              <a:rPr lang="de-DE" dirty="0" err="1" smtClean="0"/>
              <a:t>for</a:t>
            </a:r>
            <a:r>
              <a:rPr lang="de-DE" dirty="0" smtClean="0"/>
              <a:t> </a:t>
            </a:r>
            <a:r>
              <a:rPr lang="de-DE" dirty="0" err="1" smtClean="0"/>
              <a:t>Privatization</a:t>
            </a:r>
            <a:r>
              <a:rPr lang="de-DE" dirty="0" smtClean="0"/>
              <a:t> </a:t>
            </a:r>
            <a:r>
              <a:rPr lang="de-DE" dirty="0" err="1" smtClean="0"/>
              <a:t>of</a:t>
            </a:r>
            <a:r>
              <a:rPr lang="de-DE" dirty="0" smtClean="0"/>
              <a:t> </a:t>
            </a:r>
            <a:r>
              <a:rPr lang="de-DE" dirty="0" err="1" smtClean="0"/>
              <a:t>regonal</a:t>
            </a:r>
            <a:r>
              <a:rPr lang="de-DE" dirty="0" smtClean="0"/>
              <a:t> </a:t>
            </a:r>
            <a:r>
              <a:rPr lang="de-DE" dirty="0" err="1" smtClean="0"/>
              <a:t>airprots</a:t>
            </a:r>
            <a:r>
              <a:rPr lang="de-DE" dirty="0" smtClean="0"/>
              <a:t> </a:t>
            </a:r>
            <a:endParaRPr lang="de-DE"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19056" cy="1143000"/>
          </a:xfrm>
        </p:spPr>
        <p:txBody>
          <a:bodyPr/>
          <a:lstStyle/>
          <a:p>
            <a:r>
              <a:rPr lang="de-DE" dirty="0" smtClean="0"/>
              <a:t>Interest Groups</a:t>
            </a:r>
            <a:endParaRPr lang="de-DE" dirty="0"/>
          </a:p>
        </p:txBody>
      </p:sp>
      <p:sp>
        <p:nvSpPr>
          <p:cNvPr id="5" name="Slide Number Placeholder 4"/>
          <p:cNvSpPr>
            <a:spLocks noGrp="1"/>
          </p:cNvSpPr>
          <p:nvPr>
            <p:ph type="sldNum" sz="quarter" idx="12"/>
          </p:nvPr>
        </p:nvSpPr>
        <p:spPr>
          <a:xfrm>
            <a:off x="6588224" y="6309320"/>
            <a:ext cx="2133600" cy="365125"/>
          </a:xfrm>
        </p:spPr>
        <p:txBody>
          <a:bodyPr/>
          <a:lstStyle/>
          <a:p>
            <a:pPr>
              <a:defRPr/>
            </a:pPr>
            <a:fld id="{46E22231-E58C-4B49-BC75-1FBA1E22D591}" type="slidenum">
              <a:rPr lang="de-DE" smtClean="0"/>
              <a:pPr>
                <a:defRPr/>
              </a:pPr>
              <a:t>21</a:t>
            </a:fld>
            <a:endParaRPr lang="de-DE" dirty="0"/>
          </a:p>
        </p:txBody>
      </p:sp>
      <p:sp>
        <p:nvSpPr>
          <p:cNvPr id="6" name="TextBox 5"/>
          <p:cNvSpPr txBox="1"/>
          <p:nvPr/>
        </p:nvSpPr>
        <p:spPr>
          <a:xfrm>
            <a:off x="611560" y="1309985"/>
            <a:ext cx="8496944" cy="4216539"/>
          </a:xfrm>
          <a:prstGeom prst="rect">
            <a:avLst/>
          </a:prstGeom>
          <a:noFill/>
        </p:spPr>
        <p:txBody>
          <a:bodyPr wrap="square" rtlCol="0">
            <a:spAutoFit/>
          </a:bodyPr>
          <a:lstStyle/>
          <a:p>
            <a:r>
              <a:rPr lang="de-DE" sz="2400" dirty="0" smtClean="0"/>
              <a:t>The topic must further be broken down to </a:t>
            </a:r>
            <a:r>
              <a:rPr lang="de-DE" sz="2400" dirty="0" err="1" smtClean="0"/>
              <a:t>two</a:t>
            </a:r>
            <a:r>
              <a:rPr lang="de-DE" sz="2400" dirty="0" smtClean="0"/>
              <a:t> </a:t>
            </a:r>
            <a:r>
              <a:rPr lang="de-DE" sz="2400" dirty="0" smtClean="0"/>
              <a:t/>
            </a:r>
            <a:br>
              <a:rPr lang="de-DE" sz="2400" dirty="0" smtClean="0"/>
            </a:br>
            <a:r>
              <a:rPr lang="de-DE" sz="2400" dirty="0" err="1" smtClean="0"/>
              <a:t>interest</a:t>
            </a:r>
            <a:r>
              <a:rPr lang="de-DE" sz="2400" dirty="0" smtClean="0"/>
              <a:t> </a:t>
            </a:r>
            <a:r>
              <a:rPr lang="de-DE" sz="2400" dirty="0" smtClean="0"/>
              <a:t>groups:</a:t>
            </a:r>
          </a:p>
          <a:p>
            <a:endParaRPr lang="de-DE" sz="2000" dirty="0"/>
          </a:p>
          <a:p>
            <a:endParaRPr lang="de-DE" sz="2000" dirty="0" smtClean="0"/>
          </a:p>
          <a:p>
            <a:endParaRPr lang="de-DE" sz="2000" dirty="0"/>
          </a:p>
          <a:p>
            <a:endParaRPr lang="de-DE" sz="2000" dirty="0" smtClean="0"/>
          </a:p>
          <a:p>
            <a:endParaRPr lang="de-DE" sz="2000" dirty="0"/>
          </a:p>
          <a:p>
            <a:endParaRPr lang="de-DE" sz="2000" dirty="0" smtClean="0"/>
          </a:p>
          <a:p>
            <a:endParaRPr lang="de-DE" sz="2000" dirty="0"/>
          </a:p>
          <a:p>
            <a:endParaRPr lang="de-DE" sz="2000" dirty="0" smtClean="0"/>
          </a:p>
          <a:p>
            <a:endParaRPr lang="de-DE" sz="2000" dirty="0" smtClean="0"/>
          </a:p>
          <a:p>
            <a:endParaRPr lang="de-DE" sz="2000" dirty="0"/>
          </a:p>
          <a:p>
            <a:endParaRPr lang="de-DE" sz="2000" i="1" dirty="0"/>
          </a:p>
        </p:txBody>
      </p:sp>
      <p:grpSp>
        <p:nvGrpSpPr>
          <p:cNvPr id="16" name="Group 15"/>
          <p:cNvGrpSpPr/>
          <p:nvPr/>
        </p:nvGrpSpPr>
        <p:grpSpPr>
          <a:xfrm>
            <a:off x="1259632" y="2132856"/>
            <a:ext cx="6480720" cy="3888432"/>
            <a:chOff x="1259632" y="2132856"/>
            <a:chExt cx="6480720" cy="3888432"/>
          </a:xfrm>
        </p:grpSpPr>
        <p:sp>
          <p:nvSpPr>
            <p:cNvPr id="7" name="Rectangle 6"/>
            <p:cNvSpPr/>
            <p:nvPr/>
          </p:nvSpPr>
          <p:spPr>
            <a:xfrm>
              <a:off x="1259632" y="2276872"/>
              <a:ext cx="6480720"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smtClean="0"/>
                <a:t>Seller				Buyer</a:t>
              </a:r>
              <a:endParaRPr lang="de-DE" sz="2800" b="1" dirty="0"/>
            </a:p>
          </p:txBody>
        </p:sp>
        <p:cxnSp>
          <p:nvCxnSpPr>
            <p:cNvPr id="9" name="Straight Connector 8"/>
            <p:cNvCxnSpPr/>
            <p:nvPr/>
          </p:nvCxnSpPr>
          <p:spPr>
            <a:xfrm rot="16200000" flipH="1">
              <a:off x="2478229" y="4071533"/>
              <a:ext cx="3888432" cy="11078"/>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grpSp>
      <p:sp>
        <p:nvSpPr>
          <p:cNvPr id="12" name="TextBox 11"/>
          <p:cNvSpPr txBox="1"/>
          <p:nvPr/>
        </p:nvSpPr>
        <p:spPr>
          <a:xfrm>
            <a:off x="1115616" y="4221088"/>
            <a:ext cx="3312368" cy="1938992"/>
          </a:xfrm>
          <a:prstGeom prst="rect">
            <a:avLst/>
          </a:prstGeom>
          <a:noFill/>
        </p:spPr>
        <p:txBody>
          <a:bodyPr wrap="square" rtlCol="0">
            <a:spAutoFit/>
          </a:bodyPr>
          <a:lstStyle/>
          <a:p>
            <a:pPr>
              <a:lnSpc>
                <a:spcPct val="150000"/>
              </a:lnSpc>
              <a:buFont typeface="Arial" pitchFamily="34" charset="0"/>
              <a:buChar char="•"/>
            </a:pPr>
            <a:r>
              <a:rPr lang="en-US" sz="2000" baseline="0" smtClean="0"/>
              <a:t> create jobs</a:t>
            </a:r>
          </a:p>
          <a:p>
            <a:pPr>
              <a:lnSpc>
                <a:spcPct val="150000"/>
              </a:lnSpc>
              <a:buFont typeface="Arial" pitchFamily="34" charset="0"/>
              <a:buChar char="•"/>
            </a:pPr>
            <a:r>
              <a:rPr lang="en-US" sz="2000" baseline="0" smtClean="0"/>
              <a:t> increase economic growth </a:t>
            </a:r>
            <a:endParaRPr lang="en-US" sz="2000" baseline="0" smtClean="0"/>
          </a:p>
          <a:p>
            <a:pPr>
              <a:lnSpc>
                <a:spcPct val="150000"/>
              </a:lnSpc>
              <a:buFont typeface="Arial" pitchFamily="34" charset="0"/>
              <a:buChar char="•"/>
            </a:pPr>
            <a:r>
              <a:rPr lang="en-US" sz="2000" baseline="0" smtClean="0"/>
              <a:t> services for the </a:t>
            </a:r>
            <a:r>
              <a:rPr lang="en-US" sz="2000" baseline="0" smtClean="0"/>
              <a:t>public</a:t>
            </a:r>
            <a:endParaRPr lang="en-US" sz="2000" baseline="0" smtClean="0"/>
          </a:p>
          <a:p>
            <a:pPr>
              <a:lnSpc>
                <a:spcPct val="150000"/>
              </a:lnSpc>
              <a:buFont typeface="Arial" pitchFamily="34" charset="0"/>
              <a:buChar char="•"/>
            </a:pPr>
            <a:r>
              <a:rPr lang="en-US" sz="2000" smtClean="0"/>
              <a:t> in need of </a:t>
            </a:r>
            <a:r>
              <a:rPr lang="en-US" sz="2000" smtClean="0"/>
              <a:t>money</a:t>
            </a:r>
            <a:endParaRPr lang="en-US" sz="2000"/>
          </a:p>
        </p:txBody>
      </p:sp>
      <p:sp>
        <p:nvSpPr>
          <p:cNvPr id="13" name="TextBox 12"/>
          <p:cNvSpPr txBox="1"/>
          <p:nvPr/>
        </p:nvSpPr>
        <p:spPr>
          <a:xfrm>
            <a:off x="4644008" y="4221088"/>
            <a:ext cx="4032448" cy="1420325"/>
          </a:xfrm>
          <a:prstGeom prst="rect">
            <a:avLst/>
          </a:prstGeom>
          <a:noFill/>
        </p:spPr>
        <p:txBody>
          <a:bodyPr wrap="square" rtlCol="0">
            <a:spAutoFit/>
          </a:bodyPr>
          <a:lstStyle/>
          <a:p>
            <a:pPr>
              <a:lnSpc>
                <a:spcPct val="150000"/>
              </a:lnSpc>
              <a:buFont typeface="Arial" pitchFamily="34" charset="0"/>
              <a:buChar char="•"/>
            </a:pPr>
            <a:r>
              <a:rPr lang="en-US" sz="2000" baseline="0" smtClean="0"/>
              <a:t> make profit</a:t>
            </a:r>
          </a:p>
          <a:p>
            <a:pPr>
              <a:lnSpc>
                <a:spcPct val="150000"/>
              </a:lnSpc>
              <a:buFont typeface="Arial" pitchFamily="34" charset="0"/>
              <a:buChar char="•"/>
            </a:pPr>
            <a:r>
              <a:rPr lang="en-US" sz="2000" smtClean="0"/>
              <a:t> ensuring </a:t>
            </a:r>
            <a:r>
              <a:rPr lang="en-US" sz="2000" smtClean="0"/>
              <a:t>location</a:t>
            </a:r>
            <a:endParaRPr lang="en-US" sz="2000" smtClean="0"/>
          </a:p>
          <a:p>
            <a:pPr>
              <a:lnSpc>
                <a:spcPct val="150000"/>
              </a:lnSpc>
              <a:buFont typeface="Arial" pitchFamily="34" charset="0"/>
              <a:buChar char="•"/>
            </a:pPr>
            <a:r>
              <a:rPr lang="en-US" sz="2000" smtClean="0"/>
              <a:t> creating business </a:t>
            </a:r>
            <a:r>
              <a:rPr lang="en-US" sz="2000" smtClean="0"/>
              <a:t>oportunities</a:t>
            </a:r>
            <a:endParaRPr lang="en-US" sz="2000"/>
          </a:p>
        </p:txBody>
      </p:sp>
      <p:pic>
        <p:nvPicPr>
          <p:cNvPr id="15" name="Picture 11" descr="GAP Logo"/>
          <p:cNvPicPr>
            <a:picLocks noChangeAspect="1" noChangeArrowheads="1"/>
          </p:cNvPicPr>
          <p:nvPr/>
        </p:nvPicPr>
        <p:blipFill>
          <a:blip r:embed="rId3" cstate="print"/>
          <a:srcRect/>
          <a:stretch>
            <a:fillRect/>
          </a:stretch>
        </p:blipFill>
        <p:spPr bwMode="auto">
          <a:xfrm>
            <a:off x="7667625" y="1498302"/>
            <a:ext cx="1441450" cy="490538"/>
          </a:xfrm>
          <a:prstGeom prst="rect">
            <a:avLst/>
          </a:prstGeom>
          <a:noFill/>
        </p:spPr>
      </p:pic>
      <p:sp>
        <p:nvSpPr>
          <p:cNvPr id="17" name="Date Placeholder 2"/>
          <p:cNvSpPr>
            <a:spLocks noGrp="1"/>
          </p:cNvSpPr>
          <p:nvPr>
            <p:ph type="dt" sz="half" idx="10"/>
          </p:nvPr>
        </p:nvSpPr>
        <p:spPr>
          <a:xfrm>
            <a:off x="571500" y="6357938"/>
            <a:ext cx="1552228" cy="365125"/>
          </a:xfrm>
        </p:spPr>
        <p:txBody>
          <a:bodyPr/>
          <a:lstStyle/>
          <a:p>
            <a:pPr>
              <a:defRPr/>
            </a:pPr>
            <a:r>
              <a:rPr lang="en-US" dirty="0" smtClean="0"/>
              <a:t>20/6/2012</a:t>
            </a:r>
            <a:endParaRPr lang="de-DE" dirty="0"/>
          </a:p>
        </p:txBody>
      </p:sp>
      <p:sp>
        <p:nvSpPr>
          <p:cNvPr id="18" name="Fußzeilenplatzhalter 2"/>
          <p:cNvSpPr>
            <a:spLocks noGrp="1"/>
          </p:cNvSpPr>
          <p:nvPr>
            <p:ph type="ftr" sz="quarter" idx="11"/>
          </p:nvPr>
        </p:nvSpPr>
        <p:spPr>
          <a:xfrm>
            <a:off x="1907704" y="6356350"/>
            <a:ext cx="4112096" cy="365125"/>
          </a:xfrm>
        </p:spPr>
        <p:txBody>
          <a:bodyPr/>
          <a:lstStyle/>
          <a:p>
            <a:pPr>
              <a:defRPr/>
            </a:pPr>
            <a:r>
              <a:rPr lang="de-DE" dirty="0" smtClean="0"/>
              <a:t>Küsgen / Ehmer  Potential </a:t>
            </a:r>
            <a:r>
              <a:rPr lang="de-DE" dirty="0" err="1" smtClean="0"/>
              <a:t>for</a:t>
            </a:r>
            <a:r>
              <a:rPr lang="de-DE" dirty="0" smtClean="0"/>
              <a:t> </a:t>
            </a:r>
            <a:r>
              <a:rPr lang="de-DE" dirty="0" err="1" smtClean="0"/>
              <a:t>Privatization</a:t>
            </a:r>
            <a:r>
              <a:rPr lang="de-DE" dirty="0" smtClean="0"/>
              <a:t> </a:t>
            </a:r>
            <a:r>
              <a:rPr lang="de-DE" dirty="0" err="1" smtClean="0"/>
              <a:t>of</a:t>
            </a:r>
            <a:r>
              <a:rPr lang="de-DE" dirty="0" smtClean="0"/>
              <a:t> </a:t>
            </a:r>
            <a:r>
              <a:rPr lang="de-DE" dirty="0" err="1" smtClean="0"/>
              <a:t>regonal</a:t>
            </a:r>
            <a:r>
              <a:rPr lang="de-DE" dirty="0" smtClean="0"/>
              <a:t> </a:t>
            </a:r>
            <a:r>
              <a:rPr lang="de-DE" dirty="0" err="1" smtClean="0"/>
              <a:t>airprots</a:t>
            </a:r>
            <a:r>
              <a:rPr lang="de-DE" dirty="0" smtClean="0"/>
              <a:t> </a:t>
            </a:r>
            <a:endParaRPr lang="de-D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143000"/>
          </a:xfrm>
        </p:spPr>
        <p:txBody>
          <a:bodyPr/>
          <a:lstStyle/>
          <a:p>
            <a:r>
              <a:rPr lang="de-DE" dirty="0" err="1" smtClean="0"/>
              <a:t>Why</a:t>
            </a:r>
            <a:r>
              <a:rPr lang="de-DE" dirty="0" smtClean="0"/>
              <a:t> </a:t>
            </a:r>
            <a:r>
              <a:rPr lang="de-DE" dirty="0" err="1" smtClean="0"/>
              <a:t>Selling</a:t>
            </a:r>
            <a:r>
              <a:rPr lang="de-DE" dirty="0" smtClean="0"/>
              <a:t> </a:t>
            </a:r>
            <a:r>
              <a:rPr lang="de-DE" dirty="0" smtClean="0"/>
              <a:t>a Regional Airport? </a:t>
            </a:r>
            <a:endParaRPr lang="de-DE" dirty="0"/>
          </a:p>
        </p:txBody>
      </p:sp>
      <p:sp>
        <p:nvSpPr>
          <p:cNvPr id="5" name="Slide Number Placeholder 4"/>
          <p:cNvSpPr>
            <a:spLocks noGrp="1"/>
          </p:cNvSpPr>
          <p:nvPr>
            <p:ph type="sldNum" sz="quarter" idx="12"/>
          </p:nvPr>
        </p:nvSpPr>
        <p:spPr/>
        <p:txBody>
          <a:bodyPr/>
          <a:lstStyle/>
          <a:p>
            <a:pPr>
              <a:defRPr/>
            </a:pPr>
            <a:fld id="{46E22231-E58C-4B49-BC75-1FBA1E22D591}" type="slidenum">
              <a:rPr lang="de-DE" smtClean="0"/>
              <a:pPr>
                <a:defRPr/>
              </a:pPr>
              <a:t>22</a:t>
            </a:fld>
            <a:endParaRPr lang="de-DE" dirty="0"/>
          </a:p>
        </p:txBody>
      </p:sp>
      <p:sp>
        <p:nvSpPr>
          <p:cNvPr id="7" name="TextBox 6"/>
          <p:cNvSpPr txBox="1"/>
          <p:nvPr/>
        </p:nvSpPr>
        <p:spPr>
          <a:xfrm>
            <a:off x="539552" y="1700808"/>
            <a:ext cx="8280920" cy="3293209"/>
          </a:xfrm>
          <a:prstGeom prst="rect">
            <a:avLst/>
          </a:prstGeom>
          <a:noFill/>
        </p:spPr>
        <p:txBody>
          <a:bodyPr wrap="square" rtlCol="0">
            <a:spAutoFit/>
          </a:bodyPr>
          <a:lstStyle/>
          <a:p>
            <a:pPr>
              <a:spcBef>
                <a:spcPts val="600"/>
              </a:spcBef>
              <a:spcAft>
                <a:spcPts val="600"/>
              </a:spcAft>
              <a:buFont typeface="Arial" pitchFamily="34" charset="0"/>
              <a:buChar char="•"/>
            </a:pPr>
            <a:r>
              <a:rPr lang="en-US" sz="2400" dirty="0" smtClean="0"/>
              <a:t> Regional airports are often loss businesses.</a:t>
            </a:r>
          </a:p>
          <a:p>
            <a:pPr>
              <a:spcBef>
                <a:spcPts val="600"/>
              </a:spcBef>
              <a:spcAft>
                <a:spcPts val="600"/>
              </a:spcAft>
              <a:buFont typeface="Arial" pitchFamily="34" charset="0"/>
              <a:buChar char="•"/>
            </a:pPr>
            <a:r>
              <a:rPr lang="en-US" sz="2400" dirty="0" smtClean="0"/>
              <a:t> Governments need to save money.</a:t>
            </a:r>
          </a:p>
          <a:p>
            <a:pPr>
              <a:spcBef>
                <a:spcPts val="600"/>
              </a:spcBef>
              <a:spcAft>
                <a:spcPts val="600"/>
              </a:spcAft>
              <a:buFont typeface="Arial" pitchFamily="34" charset="0"/>
              <a:buChar char="•"/>
            </a:pPr>
            <a:r>
              <a:rPr lang="en-US" sz="2400" dirty="0" smtClean="0"/>
              <a:t> Airports are far to important for a region, so that they cant be shut down.</a:t>
            </a:r>
          </a:p>
          <a:p>
            <a:pPr>
              <a:spcBef>
                <a:spcPts val="600"/>
              </a:spcBef>
              <a:spcAft>
                <a:spcPts val="600"/>
              </a:spcAft>
              <a:buFont typeface="Arial" pitchFamily="34" charset="0"/>
              <a:buChar char="•"/>
            </a:pPr>
            <a:r>
              <a:rPr lang="en-US" sz="2400" dirty="0" smtClean="0"/>
              <a:t>Since they are there … - what can be done else?</a:t>
            </a:r>
            <a:endParaRPr lang="en-US" sz="2400" dirty="0" smtClean="0"/>
          </a:p>
          <a:p>
            <a:pPr>
              <a:spcBef>
                <a:spcPts val="600"/>
              </a:spcBef>
              <a:spcAft>
                <a:spcPts val="600"/>
              </a:spcAft>
              <a:buFont typeface="Arial" pitchFamily="34" charset="0"/>
              <a:buChar char="•"/>
            </a:pPr>
            <a:r>
              <a:rPr lang="en-US" sz="2400" dirty="0" smtClean="0"/>
              <a:t> A well running (regional) airport is a good opportunity to create economic growth in the region around it.</a:t>
            </a:r>
            <a:endParaRPr lang="en-US" sz="2400" dirty="0"/>
          </a:p>
        </p:txBody>
      </p:sp>
      <p:pic>
        <p:nvPicPr>
          <p:cNvPr id="9" name="Picture 11" descr="GAP Logo"/>
          <p:cNvPicPr>
            <a:picLocks noChangeAspect="1" noChangeArrowheads="1"/>
          </p:cNvPicPr>
          <p:nvPr/>
        </p:nvPicPr>
        <p:blipFill>
          <a:blip r:embed="rId3" cstate="print"/>
          <a:srcRect/>
          <a:stretch>
            <a:fillRect/>
          </a:stretch>
        </p:blipFill>
        <p:spPr bwMode="auto">
          <a:xfrm>
            <a:off x="7667625" y="1426294"/>
            <a:ext cx="1441450" cy="490538"/>
          </a:xfrm>
          <a:prstGeom prst="rect">
            <a:avLst/>
          </a:prstGeom>
          <a:noFill/>
        </p:spPr>
      </p:pic>
      <p:sp>
        <p:nvSpPr>
          <p:cNvPr id="10" name="Date Placeholder 2"/>
          <p:cNvSpPr>
            <a:spLocks noGrp="1"/>
          </p:cNvSpPr>
          <p:nvPr>
            <p:ph type="dt" sz="half" idx="10"/>
          </p:nvPr>
        </p:nvSpPr>
        <p:spPr>
          <a:xfrm>
            <a:off x="571500" y="6357938"/>
            <a:ext cx="1552228" cy="365125"/>
          </a:xfrm>
        </p:spPr>
        <p:txBody>
          <a:bodyPr/>
          <a:lstStyle/>
          <a:p>
            <a:pPr>
              <a:defRPr/>
            </a:pPr>
            <a:r>
              <a:rPr lang="en-US" dirty="0" smtClean="0"/>
              <a:t>20/6/2012</a:t>
            </a:r>
            <a:endParaRPr lang="de-DE" dirty="0"/>
          </a:p>
        </p:txBody>
      </p:sp>
      <p:sp>
        <p:nvSpPr>
          <p:cNvPr id="11" name="Fußzeilenplatzhalter 2"/>
          <p:cNvSpPr>
            <a:spLocks noGrp="1"/>
          </p:cNvSpPr>
          <p:nvPr>
            <p:ph type="ftr" sz="quarter" idx="11"/>
          </p:nvPr>
        </p:nvSpPr>
        <p:spPr>
          <a:xfrm>
            <a:off x="1907704" y="6356350"/>
            <a:ext cx="4112096" cy="365125"/>
          </a:xfrm>
        </p:spPr>
        <p:txBody>
          <a:bodyPr/>
          <a:lstStyle/>
          <a:p>
            <a:pPr>
              <a:defRPr/>
            </a:pPr>
            <a:r>
              <a:rPr lang="de-DE" dirty="0" smtClean="0"/>
              <a:t>Küsgen / Ehmer  Potential </a:t>
            </a:r>
            <a:r>
              <a:rPr lang="de-DE" dirty="0" err="1" smtClean="0"/>
              <a:t>for</a:t>
            </a:r>
            <a:r>
              <a:rPr lang="de-DE" dirty="0" smtClean="0"/>
              <a:t> </a:t>
            </a:r>
            <a:r>
              <a:rPr lang="de-DE" dirty="0" err="1" smtClean="0"/>
              <a:t>Privatization</a:t>
            </a:r>
            <a:r>
              <a:rPr lang="de-DE" dirty="0" smtClean="0"/>
              <a:t> </a:t>
            </a:r>
            <a:r>
              <a:rPr lang="de-DE" dirty="0" err="1" smtClean="0"/>
              <a:t>of</a:t>
            </a:r>
            <a:r>
              <a:rPr lang="de-DE" dirty="0" smtClean="0"/>
              <a:t> </a:t>
            </a:r>
            <a:r>
              <a:rPr lang="de-DE" dirty="0" err="1" smtClean="0"/>
              <a:t>regonal</a:t>
            </a:r>
            <a:r>
              <a:rPr lang="de-DE" dirty="0" smtClean="0"/>
              <a:t> </a:t>
            </a:r>
            <a:r>
              <a:rPr lang="de-DE" dirty="0" err="1" smtClean="0"/>
              <a:t>airprots</a:t>
            </a:r>
            <a:r>
              <a:rPr lang="de-DE" dirty="0" smtClean="0"/>
              <a:t> </a:t>
            </a:r>
            <a:endParaRPr lang="de-DE"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91064" cy="1143000"/>
          </a:xfrm>
        </p:spPr>
        <p:txBody>
          <a:bodyPr/>
          <a:lstStyle/>
          <a:p>
            <a:r>
              <a:rPr lang="de-DE" dirty="0" smtClean="0"/>
              <a:t>Economic Factor </a:t>
            </a:r>
            <a:br>
              <a:rPr lang="de-DE" dirty="0" smtClean="0"/>
            </a:br>
            <a:r>
              <a:rPr lang="de-DE" dirty="0" smtClean="0"/>
              <a:t>(Regional) Airport</a:t>
            </a:r>
            <a:endParaRPr lang="de-DE" dirty="0"/>
          </a:p>
        </p:txBody>
      </p:sp>
      <p:sp>
        <p:nvSpPr>
          <p:cNvPr id="5" name="Slide Number Placeholder 4"/>
          <p:cNvSpPr>
            <a:spLocks noGrp="1"/>
          </p:cNvSpPr>
          <p:nvPr>
            <p:ph type="sldNum" sz="quarter" idx="12"/>
          </p:nvPr>
        </p:nvSpPr>
        <p:spPr/>
        <p:txBody>
          <a:bodyPr/>
          <a:lstStyle/>
          <a:p>
            <a:pPr>
              <a:defRPr/>
            </a:pPr>
            <a:fld id="{46E22231-E58C-4B49-BC75-1FBA1E22D591}" type="slidenum">
              <a:rPr lang="de-DE" smtClean="0"/>
              <a:pPr>
                <a:defRPr/>
              </a:pPr>
              <a:t>23</a:t>
            </a:fld>
            <a:endParaRPr lang="de-DE" dirty="0"/>
          </a:p>
        </p:txBody>
      </p:sp>
      <p:graphicFrame>
        <p:nvGraphicFramePr>
          <p:cNvPr id="7" name="Diagram 6"/>
          <p:cNvGraphicFramePr/>
          <p:nvPr/>
        </p:nvGraphicFramePr>
        <p:xfrm>
          <a:off x="1187624" y="2420888"/>
          <a:ext cx="4320480" cy="295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971600" y="1844824"/>
            <a:ext cx="6048672" cy="369332"/>
          </a:xfrm>
          <a:prstGeom prst="rect">
            <a:avLst/>
          </a:prstGeom>
          <a:noFill/>
        </p:spPr>
        <p:txBody>
          <a:bodyPr wrap="square" rtlCol="0">
            <a:spAutoFit/>
          </a:bodyPr>
          <a:lstStyle/>
          <a:p>
            <a:r>
              <a:rPr lang="de-DE" dirty="0" smtClean="0"/>
              <a:t>For every million passenger.... </a:t>
            </a:r>
            <a:endParaRPr lang="de-DE" dirty="0"/>
          </a:p>
        </p:txBody>
      </p:sp>
      <p:sp>
        <p:nvSpPr>
          <p:cNvPr id="9" name="TextBox 8"/>
          <p:cNvSpPr txBox="1"/>
          <p:nvPr/>
        </p:nvSpPr>
        <p:spPr>
          <a:xfrm>
            <a:off x="1043608" y="5589240"/>
            <a:ext cx="2592288" cy="553998"/>
          </a:xfrm>
          <a:prstGeom prst="rect">
            <a:avLst/>
          </a:prstGeom>
          <a:noFill/>
        </p:spPr>
        <p:txBody>
          <a:bodyPr wrap="square" rtlCol="0">
            <a:spAutoFit/>
          </a:bodyPr>
          <a:lstStyle/>
          <a:p>
            <a:r>
              <a:rPr lang="de-DE" dirty="0" smtClean="0"/>
              <a:t>... are </a:t>
            </a:r>
            <a:r>
              <a:rPr lang="de-DE" dirty="0" err="1" smtClean="0"/>
              <a:t>created</a:t>
            </a:r>
            <a:r>
              <a:rPr lang="de-DE" dirty="0" smtClean="0"/>
              <a:t>.</a:t>
            </a:r>
            <a:endParaRPr lang="de-DE" dirty="0" smtClean="0"/>
          </a:p>
          <a:p>
            <a:r>
              <a:rPr lang="de-DE" sz="1200" dirty="0" smtClean="0"/>
              <a:t>(ACI research 2004)</a:t>
            </a:r>
            <a:endParaRPr lang="de-DE" sz="1200" dirty="0"/>
          </a:p>
        </p:txBody>
      </p:sp>
      <p:pic>
        <p:nvPicPr>
          <p:cNvPr id="11" name="Picture 11" descr="GAP Logo"/>
          <p:cNvPicPr>
            <a:picLocks noChangeAspect="1" noChangeArrowheads="1"/>
          </p:cNvPicPr>
          <p:nvPr/>
        </p:nvPicPr>
        <p:blipFill>
          <a:blip r:embed="rId8" cstate="print"/>
          <a:srcRect/>
          <a:stretch>
            <a:fillRect/>
          </a:stretch>
        </p:blipFill>
        <p:spPr bwMode="auto">
          <a:xfrm>
            <a:off x="7667625" y="1426294"/>
            <a:ext cx="1441450" cy="490538"/>
          </a:xfrm>
          <a:prstGeom prst="rect">
            <a:avLst/>
          </a:prstGeom>
          <a:noFill/>
        </p:spPr>
      </p:pic>
      <p:sp>
        <p:nvSpPr>
          <p:cNvPr id="12" name="Date Placeholder 2"/>
          <p:cNvSpPr>
            <a:spLocks noGrp="1"/>
          </p:cNvSpPr>
          <p:nvPr>
            <p:ph type="dt" sz="half" idx="10"/>
          </p:nvPr>
        </p:nvSpPr>
        <p:spPr>
          <a:xfrm>
            <a:off x="571500" y="6357938"/>
            <a:ext cx="1552228" cy="365125"/>
          </a:xfrm>
        </p:spPr>
        <p:txBody>
          <a:bodyPr/>
          <a:lstStyle/>
          <a:p>
            <a:pPr>
              <a:defRPr/>
            </a:pPr>
            <a:r>
              <a:rPr lang="en-US" dirty="0" smtClean="0"/>
              <a:t>20/6/2012</a:t>
            </a:r>
            <a:endParaRPr lang="de-DE" dirty="0"/>
          </a:p>
        </p:txBody>
      </p:sp>
      <p:sp>
        <p:nvSpPr>
          <p:cNvPr id="13" name="Textfeld 12"/>
          <p:cNvSpPr txBox="1"/>
          <p:nvPr/>
        </p:nvSpPr>
        <p:spPr>
          <a:xfrm>
            <a:off x="5508104" y="5262299"/>
            <a:ext cx="3635896" cy="830997"/>
          </a:xfrm>
          <a:prstGeom prst="rect">
            <a:avLst/>
          </a:prstGeom>
          <a:noFill/>
        </p:spPr>
        <p:txBody>
          <a:bodyPr wrap="square" rtlCol="0">
            <a:spAutoFit/>
          </a:bodyPr>
          <a:lstStyle/>
          <a:p>
            <a:r>
              <a:rPr lang="en-US" sz="2400" dirty="0" smtClean="0"/>
              <a:t>But you first need to get a million passengers! </a:t>
            </a:r>
            <a:r>
              <a:rPr lang="en-US" sz="2400" dirty="0" smtClean="0">
                <a:sym typeface="Wingdings" pitchFamily="2" charset="2"/>
              </a:rPr>
              <a:t></a:t>
            </a:r>
            <a:endParaRPr lang="en-US" sz="2400" dirty="0"/>
          </a:p>
        </p:txBody>
      </p:sp>
      <p:sp>
        <p:nvSpPr>
          <p:cNvPr id="14" name="Fußzeilenplatzhalter 2"/>
          <p:cNvSpPr>
            <a:spLocks noGrp="1"/>
          </p:cNvSpPr>
          <p:nvPr>
            <p:ph type="ftr" sz="quarter" idx="11"/>
          </p:nvPr>
        </p:nvSpPr>
        <p:spPr>
          <a:xfrm>
            <a:off x="1907704" y="6356350"/>
            <a:ext cx="4112096" cy="365125"/>
          </a:xfrm>
        </p:spPr>
        <p:txBody>
          <a:bodyPr/>
          <a:lstStyle/>
          <a:p>
            <a:pPr>
              <a:defRPr/>
            </a:pPr>
            <a:r>
              <a:rPr lang="de-DE" dirty="0" smtClean="0"/>
              <a:t>Küsgen / Ehmer  Potential </a:t>
            </a:r>
            <a:r>
              <a:rPr lang="de-DE" dirty="0" err="1" smtClean="0"/>
              <a:t>for</a:t>
            </a:r>
            <a:r>
              <a:rPr lang="de-DE" dirty="0" smtClean="0"/>
              <a:t> </a:t>
            </a:r>
            <a:r>
              <a:rPr lang="de-DE" dirty="0" err="1" smtClean="0"/>
              <a:t>Privatization</a:t>
            </a:r>
            <a:r>
              <a:rPr lang="de-DE" dirty="0" smtClean="0"/>
              <a:t> </a:t>
            </a:r>
            <a:r>
              <a:rPr lang="de-DE" dirty="0" err="1" smtClean="0"/>
              <a:t>of</a:t>
            </a:r>
            <a:r>
              <a:rPr lang="de-DE" dirty="0" smtClean="0"/>
              <a:t> </a:t>
            </a:r>
            <a:r>
              <a:rPr lang="de-DE" dirty="0" err="1" smtClean="0"/>
              <a:t>regonal</a:t>
            </a:r>
            <a:r>
              <a:rPr lang="de-DE" dirty="0" smtClean="0"/>
              <a:t> </a:t>
            </a:r>
            <a:r>
              <a:rPr lang="de-DE" dirty="0" err="1" smtClean="0"/>
              <a:t>airprots</a:t>
            </a:r>
            <a:r>
              <a:rPr lang="de-DE" dirty="0" smtClean="0"/>
              <a:t> </a:t>
            </a:r>
            <a:endParaRPr lang="de-D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19056" cy="1143000"/>
          </a:xfrm>
        </p:spPr>
        <p:txBody>
          <a:bodyPr/>
          <a:lstStyle/>
          <a:p>
            <a:r>
              <a:rPr lang="de-DE" dirty="0" smtClean="0"/>
              <a:t>Importance for the Region</a:t>
            </a:r>
            <a:endParaRPr lang="de-DE" dirty="0"/>
          </a:p>
        </p:txBody>
      </p:sp>
      <p:sp>
        <p:nvSpPr>
          <p:cNvPr id="5" name="Slide Number Placeholder 4"/>
          <p:cNvSpPr>
            <a:spLocks noGrp="1"/>
          </p:cNvSpPr>
          <p:nvPr>
            <p:ph type="sldNum" sz="quarter" idx="12"/>
          </p:nvPr>
        </p:nvSpPr>
        <p:spPr/>
        <p:txBody>
          <a:bodyPr/>
          <a:lstStyle/>
          <a:p>
            <a:pPr>
              <a:defRPr/>
            </a:pPr>
            <a:fld id="{46E22231-E58C-4B49-BC75-1FBA1E22D591}" type="slidenum">
              <a:rPr lang="de-DE" smtClean="0"/>
              <a:pPr>
                <a:defRPr/>
              </a:pPr>
              <a:t>24</a:t>
            </a:fld>
            <a:endParaRPr lang="de-DE" dirty="0"/>
          </a:p>
        </p:txBody>
      </p:sp>
      <p:sp>
        <p:nvSpPr>
          <p:cNvPr id="6" name="TextBox 5"/>
          <p:cNvSpPr txBox="1"/>
          <p:nvPr/>
        </p:nvSpPr>
        <p:spPr>
          <a:xfrm>
            <a:off x="827584" y="1328856"/>
            <a:ext cx="7560840" cy="5124480"/>
          </a:xfrm>
          <a:prstGeom prst="rect">
            <a:avLst/>
          </a:prstGeom>
          <a:noFill/>
        </p:spPr>
        <p:txBody>
          <a:bodyPr wrap="square" rtlCol="0">
            <a:spAutoFit/>
          </a:bodyPr>
          <a:lstStyle/>
          <a:p>
            <a:r>
              <a:rPr lang="de-DE" sz="2400" b="1" dirty="0" smtClean="0">
                <a:solidFill>
                  <a:srgbClr val="FF0000"/>
                </a:solidFill>
              </a:rPr>
              <a:t>Politicians love the term „job-motor“.</a:t>
            </a:r>
          </a:p>
          <a:p>
            <a:endParaRPr lang="de-DE" sz="2400" dirty="0"/>
          </a:p>
          <a:p>
            <a:r>
              <a:rPr lang="de-DE" sz="2400" dirty="0" smtClean="0"/>
              <a:t>They do almost everything to have such a motor in their election distrcit, because they are:</a:t>
            </a:r>
            <a:endParaRPr lang="de-DE" sz="2400" dirty="0"/>
          </a:p>
          <a:p>
            <a:pPr algn="ctr">
              <a:lnSpc>
                <a:spcPct val="200000"/>
              </a:lnSpc>
              <a:buFont typeface="Arial" pitchFamily="34" charset="0"/>
              <a:buChar char="•"/>
            </a:pPr>
            <a:r>
              <a:rPr lang="de-DE" sz="2400" dirty="0" smtClean="0"/>
              <a:t> Paying subsidies to airlines</a:t>
            </a:r>
          </a:p>
          <a:p>
            <a:pPr algn="ctr">
              <a:lnSpc>
                <a:spcPct val="200000"/>
              </a:lnSpc>
              <a:buFont typeface="Arial" pitchFamily="34" charset="0"/>
              <a:buChar char="•"/>
            </a:pPr>
            <a:r>
              <a:rPr lang="de-DE" sz="2400" dirty="0" smtClean="0"/>
              <a:t> Paying infrastructure renewal/creation</a:t>
            </a:r>
          </a:p>
          <a:p>
            <a:pPr algn="ctr">
              <a:spcBef>
                <a:spcPts val="600"/>
              </a:spcBef>
              <a:buFont typeface="Arial" pitchFamily="34" charset="0"/>
              <a:buChar char="•"/>
            </a:pPr>
            <a:r>
              <a:rPr lang="de-DE" sz="2400" dirty="0" smtClean="0"/>
              <a:t> Paying losses of the airports operational business with </a:t>
            </a:r>
            <a:r>
              <a:rPr lang="de-DE" sz="2400" dirty="0" err="1" smtClean="0"/>
              <a:t>taxes</a:t>
            </a:r>
            <a:r>
              <a:rPr lang="de-DE" sz="2400" dirty="0" smtClean="0"/>
              <a:t> </a:t>
            </a:r>
            <a:r>
              <a:rPr lang="de-DE" sz="2400" dirty="0" smtClean="0"/>
              <a:t>(</a:t>
            </a:r>
            <a:r>
              <a:rPr lang="de-DE" sz="2400" dirty="0" smtClean="0"/>
              <a:t>if it is locally </a:t>
            </a:r>
            <a:r>
              <a:rPr lang="de-DE" sz="2400" dirty="0" err="1" smtClean="0"/>
              <a:t>owned</a:t>
            </a:r>
            <a:r>
              <a:rPr lang="de-DE" sz="2400" dirty="0" smtClean="0"/>
              <a:t>)</a:t>
            </a:r>
          </a:p>
          <a:p>
            <a:pPr algn="ctr">
              <a:spcBef>
                <a:spcPts val="600"/>
              </a:spcBef>
            </a:pPr>
            <a:endParaRPr lang="de-DE" sz="2400" dirty="0" smtClean="0"/>
          </a:p>
          <a:p>
            <a:pPr algn="ctr">
              <a:spcBef>
                <a:spcPts val="600"/>
              </a:spcBef>
            </a:pPr>
            <a:r>
              <a:rPr lang="en-US" sz="2400" b="1" dirty="0" smtClean="0">
                <a:solidFill>
                  <a:srgbClr val="FF0000"/>
                </a:solidFill>
              </a:rPr>
              <a:t>Politicians should have more in mind </a:t>
            </a:r>
            <a:br>
              <a:rPr lang="en-US" sz="2400" b="1" dirty="0" smtClean="0">
                <a:solidFill>
                  <a:srgbClr val="FF0000"/>
                </a:solidFill>
              </a:rPr>
            </a:br>
            <a:r>
              <a:rPr lang="en-US" sz="2400" b="1" dirty="0" smtClean="0">
                <a:solidFill>
                  <a:srgbClr val="FF0000"/>
                </a:solidFill>
              </a:rPr>
              <a:t>the airport as infrastructure</a:t>
            </a:r>
            <a:endParaRPr lang="en-US" sz="2400" b="1" dirty="0">
              <a:solidFill>
                <a:srgbClr val="FF0000"/>
              </a:solidFill>
            </a:endParaRPr>
          </a:p>
        </p:txBody>
      </p:sp>
      <p:pic>
        <p:nvPicPr>
          <p:cNvPr id="7" name="Picture 11" descr="GAP Logo"/>
          <p:cNvPicPr>
            <a:picLocks noChangeAspect="1" noChangeArrowheads="1"/>
          </p:cNvPicPr>
          <p:nvPr/>
        </p:nvPicPr>
        <p:blipFill>
          <a:blip r:embed="rId3" cstate="print"/>
          <a:srcRect/>
          <a:stretch>
            <a:fillRect/>
          </a:stretch>
        </p:blipFill>
        <p:spPr bwMode="auto">
          <a:xfrm>
            <a:off x="7667625" y="1426294"/>
            <a:ext cx="1441450" cy="490538"/>
          </a:xfrm>
          <a:prstGeom prst="rect">
            <a:avLst/>
          </a:prstGeom>
          <a:noFill/>
        </p:spPr>
      </p:pic>
      <p:sp>
        <p:nvSpPr>
          <p:cNvPr id="8" name="Date Placeholder 2"/>
          <p:cNvSpPr>
            <a:spLocks noGrp="1"/>
          </p:cNvSpPr>
          <p:nvPr>
            <p:ph type="dt" sz="half" idx="10"/>
          </p:nvPr>
        </p:nvSpPr>
        <p:spPr>
          <a:xfrm>
            <a:off x="571500" y="6357938"/>
            <a:ext cx="1552228" cy="365125"/>
          </a:xfrm>
        </p:spPr>
        <p:txBody>
          <a:bodyPr/>
          <a:lstStyle/>
          <a:p>
            <a:pPr>
              <a:defRPr/>
            </a:pPr>
            <a:r>
              <a:rPr lang="en-US" dirty="0" smtClean="0"/>
              <a:t>20/6/2012</a:t>
            </a:r>
            <a:endParaRPr lang="de-DE" dirty="0"/>
          </a:p>
        </p:txBody>
      </p:sp>
      <p:sp>
        <p:nvSpPr>
          <p:cNvPr id="9" name="Fußzeilenplatzhalter 2"/>
          <p:cNvSpPr>
            <a:spLocks noGrp="1"/>
          </p:cNvSpPr>
          <p:nvPr>
            <p:ph type="ftr" sz="quarter" idx="11"/>
          </p:nvPr>
        </p:nvSpPr>
        <p:spPr>
          <a:xfrm>
            <a:off x="1907704" y="6356350"/>
            <a:ext cx="4112096" cy="365125"/>
          </a:xfrm>
        </p:spPr>
        <p:txBody>
          <a:bodyPr/>
          <a:lstStyle/>
          <a:p>
            <a:pPr>
              <a:defRPr/>
            </a:pPr>
            <a:r>
              <a:rPr lang="de-DE" dirty="0" smtClean="0"/>
              <a:t>Küsgen / Ehmer  Potential </a:t>
            </a:r>
            <a:r>
              <a:rPr lang="de-DE" dirty="0" err="1" smtClean="0"/>
              <a:t>for</a:t>
            </a:r>
            <a:r>
              <a:rPr lang="de-DE" dirty="0" smtClean="0"/>
              <a:t> </a:t>
            </a:r>
            <a:r>
              <a:rPr lang="de-DE" dirty="0" err="1" smtClean="0"/>
              <a:t>Privatization</a:t>
            </a:r>
            <a:r>
              <a:rPr lang="de-DE" dirty="0" smtClean="0"/>
              <a:t> </a:t>
            </a:r>
            <a:r>
              <a:rPr lang="de-DE" dirty="0" err="1" smtClean="0"/>
              <a:t>of</a:t>
            </a:r>
            <a:r>
              <a:rPr lang="de-DE" dirty="0" smtClean="0"/>
              <a:t> </a:t>
            </a:r>
            <a:r>
              <a:rPr lang="de-DE" dirty="0" err="1" smtClean="0"/>
              <a:t>regonal</a:t>
            </a:r>
            <a:r>
              <a:rPr lang="de-DE" dirty="0" smtClean="0"/>
              <a:t> </a:t>
            </a:r>
            <a:r>
              <a:rPr lang="de-DE" dirty="0" err="1" smtClean="0"/>
              <a:t>airprots</a:t>
            </a:r>
            <a:r>
              <a:rPr lang="de-DE" dirty="0" smtClean="0"/>
              <a:t> </a:t>
            </a:r>
            <a:endParaRPr lang="de-D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en-US" dirty="0" smtClean="0"/>
              <a:t>Job motor or infrastructure?</a:t>
            </a:r>
            <a:endParaRPr lang="en-US" dirty="0"/>
          </a:p>
        </p:txBody>
      </p:sp>
      <p:sp>
        <p:nvSpPr>
          <p:cNvPr id="3" name="Inhaltsplatzhalter 2"/>
          <p:cNvSpPr>
            <a:spLocks noGrp="1"/>
          </p:cNvSpPr>
          <p:nvPr>
            <p:ph idx="1"/>
          </p:nvPr>
        </p:nvSpPr>
        <p:spPr/>
        <p:txBody>
          <a:bodyPr/>
          <a:lstStyle/>
          <a:p>
            <a:r>
              <a:rPr lang="en-US" sz="2800" dirty="0" smtClean="0"/>
              <a:t>An LCC comes with an aircraft with about 180 seats</a:t>
            </a:r>
          </a:p>
          <a:p>
            <a:r>
              <a:rPr lang="en-US" sz="2800" dirty="0" smtClean="0"/>
              <a:t>High fix cost with very low usage</a:t>
            </a:r>
          </a:p>
          <a:p>
            <a:r>
              <a:rPr lang="en-US" sz="2800" dirty="0" smtClean="0"/>
              <a:t>Special needs for scheduled services</a:t>
            </a:r>
          </a:p>
          <a:p>
            <a:r>
              <a:rPr lang="en-US" sz="2800" dirty="0" smtClean="0"/>
              <a:t>Is the airport better off without scheduled services?</a:t>
            </a:r>
          </a:p>
          <a:p>
            <a:r>
              <a:rPr lang="en-US" sz="2800" dirty="0" smtClean="0"/>
              <a:t>Altenburg case: with </a:t>
            </a:r>
            <a:r>
              <a:rPr lang="en-US" sz="2800" dirty="0" err="1" smtClean="0"/>
              <a:t>Ryanair</a:t>
            </a:r>
            <a:r>
              <a:rPr lang="en-US" sz="2800" dirty="0" smtClean="0"/>
              <a:t> 70 employees; without only 15!</a:t>
            </a:r>
          </a:p>
          <a:p>
            <a:r>
              <a:rPr lang="en-US" sz="2800" dirty="0" smtClean="0"/>
              <a:t>Augsburg case: without regional services profitable</a:t>
            </a:r>
          </a:p>
          <a:p>
            <a:r>
              <a:rPr lang="en-US" sz="2800" dirty="0" smtClean="0"/>
              <a:t>A small regional airport can be run with 7 employees</a:t>
            </a:r>
            <a:endParaRPr lang="en-US" sz="2800" dirty="0"/>
          </a:p>
        </p:txBody>
      </p:sp>
      <p:sp>
        <p:nvSpPr>
          <p:cNvPr id="6" name="Foliennummernplatzhalter 5"/>
          <p:cNvSpPr>
            <a:spLocks noGrp="1"/>
          </p:cNvSpPr>
          <p:nvPr>
            <p:ph type="sldNum" sz="quarter" idx="12"/>
          </p:nvPr>
        </p:nvSpPr>
        <p:spPr/>
        <p:txBody>
          <a:bodyPr/>
          <a:lstStyle/>
          <a:p>
            <a:pPr>
              <a:defRPr/>
            </a:pPr>
            <a:fld id="{7CE77E17-CCCF-4B45-AE4E-86202FB87F42}" type="slidenum">
              <a:rPr lang="de-DE" smtClean="0"/>
              <a:pPr>
                <a:defRPr/>
              </a:pPr>
              <a:t>25</a:t>
            </a:fld>
            <a:endParaRPr lang="de-DE" dirty="0"/>
          </a:p>
        </p:txBody>
      </p:sp>
      <p:sp>
        <p:nvSpPr>
          <p:cNvPr id="7" name="Fußzeilenplatzhalter 2"/>
          <p:cNvSpPr>
            <a:spLocks noGrp="1"/>
          </p:cNvSpPr>
          <p:nvPr>
            <p:ph type="ftr" sz="quarter" idx="11"/>
          </p:nvPr>
        </p:nvSpPr>
        <p:spPr>
          <a:xfrm>
            <a:off x="1907704" y="6356350"/>
            <a:ext cx="4112096" cy="365125"/>
          </a:xfrm>
        </p:spPr>
        <p:txBody>
          <a:bodyPr/>
          <a:lstStyle/>
          <a:p>
            <a:pPr>
              <a:defRPr/>
            </a:pPr>
            <a:r>
              <a:rPr lang="de-DE" dirty="0" smtClean="0"/>
              <a:t>Küsgen / Ehmer  Potential </a:t>
            </a:r>
            <a:r>
              <a:rPr lang="de-DE" dirty="0" err="1" smtClean="0"/>
              <a:t>for</a:t>
            </a:r>
            <a:r>
              <a:rPr lang="de-DE" dirty="0" smtClean="0"/>
              <a:t> </a:t>
            </a:r>
            <a:r>
              <a:rPr lang="de-DE" dirty="0" err="1" smtClean="0"/>
              <a:t>Privatization</a:t>
            </a:r>
            <a:r>
              <a:rPr lang="de-DE" dirty="0" smtClean="0"/>
              <a:t> </a:t>
            </a:r>
            <a:r>
              <a:rPr lang="de-DE" dirty="0" err="1" smtClean="0"/>
              <a:t>of</a:t>
            </a:r>
            <a:r>
              <a:rPr lang="de-DE" dirty="0" smtClean="0"/>
              <a:t> </a:t>
            </a:r>
            <a:r>
              <a:rPr lang="de-DE" dirty="0" err="1" smtClean="0"/>
              <a:t>regonal</a:t>
            </a:r>
            <a:r>
              <a:rPr lang="de-DE" dirty="0" smtClean="0"/>
              <a:t> </a:t>
            </a:r>
            <a:r>
              <a:rPr lang="de-DE" dirty="0" err="1" smtClean="0"/>
              <a:t>airprots</a:t>
            </a:r>
            <a:r>
              <a:rPr lang="de-DE" dirty="0" smtClean="0"/>
              <a:t> </a:t>
            </a:r>
            <a:endParaRPr lang="de-DE" dirty="0"/>
          </a:p>
        </p:txBody>
      </p:sp>
      <p:sp>
        <p:nvSpPr>
          <p:cNvPr id="9" name="Date Placeholder 2"/>
          <p:cNvSpPr>
            <a:spLocks noGrp="1"/>
          </p:cNvSpPr>
          <p:nvPr>
            <p:ph type="dt" sz="half" idx="10"/>
          </p:nvPr>
        </p:nvSpPr>
        <p:spPr>
          <a:xfrm>
            <a:off x="571500" y="6357938"/>
            <a:ext cx="1552228" cy="365125"/>
          </a:xfrm>
        </p:spPr>
        <p:txBody>
          <a:bodyPr/>
          <a:lstStyle/>
          <a:p>
            <a:pPr>
              <a:defRPr/>
            </a:pPr>
            <a:r>
              <a:rPr lang="en-US" dirty="0" smtClean="0"/>
              <a:t>20/6/2012</a:t>
            </a:r>
            <a:endParaRPr lang="de-D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19056" cy="1143000"/>
          </a:xfrm>
        </p:spPr>
        <p:txBody>
          <a:bodyPr/>
          <a:lstStyle/>
          <a:p>
            <a:r>
              <a:rPr lang="de-DE" dirty="0" smtClean="0"/>
              <a:t>Pro</a:t>
            </a:r>
            <a:endParaRPr lang="de-DE" dirty="0"/>
          </a:p>
        </p:txBody>
      </p:sp>
      <p:sp>
        <p:nvSpPr>
          <p:cNvPr id="5" name="Slide Number Placeholder 4"/>
          <p:cNvSpPr>
            <a:spLocks noGrp="1"/>
          </p:cNvSpPr>
          <p:nvPr>
            <p:ph type="sldNum" sz="quarter" idx="12"/>
          </p:nvPr>
        </p:nvSpPr>
        <p:spPr/>
        <p:txBody>
          <a:bodyPr/>
          <a:lstStyle/>
          <a:p>
            <a:pPr>
              <a:defRPr/>
            </a:pPr>
            <a:fld id="{46E22231-E58C-4B49-BC75-1FBA1E22D591}" type="slidenum">
              <a:rPr lang="de-DE" smtClean="0"/>
              <a:pPr>
                <a:defRPr/>
              </a:pPr>
              <a:t>26</a:t>
            </a:fld>
            <a:endParaRPr lang="de-DE" dirty="0"/>
          </a:p>
        </p:txBody>
      </p:sp>
      <p:sp>
        <p:nvSpPr>
          <p:cNvPr id="6" name="TextBox 5"/>
          <p:cNvSpPr txBox="1"/>
          <p:nvPr/>
        </p:nvSpPr>
        <p:spPr>
          <a:xfrm>
            <a:off x="1259632" y="1844824"/>
            <a:ext cx="6624736" cy="4862870"/>
          </a:xfrm>
          <a:prstGeom prst="rect">
            <a:avLst/>
          </a:prstGeom>
          <a:noFill/>
        </p:spPr>
        <p:txBody>
          <a:bodyPr wrap="square" rtlCol="0">
            <a:spAutoFit/>
          </a:bodyPr>
          <a:lstStyle/>
          <a:p>
            <a:pPr>
              <a:spcBef>
                <a:spcPts val="600"/>
              </a:spcBef>
              <a:spcAft>
                <a:spcPts val="600"/>
              </a:spcAft>
            </a:pPr>
            <a:r>
              <a:rPr lang="en-US" sz="2400" u="sng" smtClean="0"/>
              <a:t>Positive effects of privatization: </a:t>
            </a:r>
          </a:p>
          <a:p>
            <a:pPr>
              <a:spcBef>
                <a:spcPts val="600"/>
              </a:spcBef>
              <a:spcAft>
                <a:spcPts val="600"/>
              </a:spcAft>
              <a:buFont typeface="Arial" pitchFamily="34" charset="0"/>
              <a:buChar char="•"/>
            </a:pPr>
            <a:r>
              <a:rPr lang="en-US" sz="2400" smtClean="0"/>
              <a:t> Delivers an increase in </a:t>
            </a:r>
            <a:r>
              <a:rPr lang="en-US" sz="2400" smtClean="0"/>
              <a:t>efficiency.</a:t>
            </a:r>
            <a:endParaRPr lang="en-US" sz="2400" smtClean="0"/>
          </a:p>
          <a:p>
            <a:pPr>
              <a:spcBef>
                <a:spcPts val="600"/>
              </a:spcBef>
              <a:spcAft>
                <a:spcPts val="600"/>
              </a:spcAft>
              <a:buFont typeface="Arial" pitchFamily="34" charset="0"/>
              <a:buChar char="•"/>
            </a:pPr>
            <a:r>
              <a:rPr lang="en-US" sz="2400" smtClean="0"/>
              <a:t> Investment in new buildings/infrastructure </a:t>
            </a:r>
            <a:r>
              <a:rPr lang="en-US" sz="2400" smtClean="0"/>
              <a:t>(e.g</a:t>
            </a:r>
            <a:r>
              <a:rPr lang="en-US" sz="2400" smtClean="0"/>
              <a:t>. </a:t>
            </a:r>
            <a:r>
              <a:rPr lang="en-US" sz="2400" smtClean="0"/>
              <a:t>fonds</a:t>
            </a:r>
            <a:r>
              <a:rPr lang="en-US" sz="2400" smtClean="0"/>
              <a:t>, </a:t>
            </a:r>
            <a:r>
              <a:rPr lang="en-US" sz="2400" smtClean="0"/>
              <a:t>banks</a:t>
            </a:r>
            <a:r>
              <a:rPr lang="en-US" sz="2400" smtClean="0"/>
              <a:t>) according </a:t>
            </a:r>
            <a:r>
              <a:rPr lang="en-US" sz="2400" smtClean="0"/>
              <a:t>demand.</a:t>
            </a:r>
            <a:endParaRPr lang="en-US" sz="2400" smtClean="0"/>
          </a:p>
          <a:p>
            <a:pPr>
              <a:spcBef>
                <a:spcPts val="600"/>
              </a:spcBef>
              <a:spcAft>
                <a:spcPts val="600"/>
              </a:spcAft>
              <a:buFont typeface="Arial" pitchFamily="34" charset="0"/>
              <a:buChar char="•"/>
            </a:pPr>
            <a:r>
              <a:rPr lang="en-US" sz="2400" smtClean="0"/>
              <a:t> </a:t>
            </a:r>
            <a:r>
              <a:rPr lang="en-US" sz="2400" smtClean="0"/>
              <a:t>P</a:t>
            </a:r>
            <a:r>
              <a:rPr lang="en-US" sz="2400" smtClean="0"/>
              <a:t>rivate interest instead of public </a:t>
            </a:r>
            <a:r>
              <a:rPr lang="en-US" sz="2400" smtClean="0"/>
              <a:t>prestige</a:t>
            </a:r>
            <a:r>
              <a:rPr lang="en-US" sz="2400" smtClean="0"/>
              <a:t>. </a:t>
            </a:r>
            <a:endParaRPr lang="en-US" sz="2400" smtClean="0"/>
          </a:p>
          <a:p>
            <a:pPr>
              <a:spcBef>
                <a:spcPts val="600"/>
              </a:spcBef>
              <a:spcAft>
                <a:spcPts val="600"/>
              </a:spcAft>
            </a:pPr>
            <a:endParaRPr lang="en-US" sz="2400" i="1" smtClean="0"/>
          </a:p>
          <a:p>
            <a:pPr>
              <a:spcBef>
                <a:spcPts val="600"/>
              </a:spcBef>
              <a:spcAft>
                <a:spcPts val="600"/>
              </a:spcAft>
            </a:pPr>
            <a:r>
              <a:rPr lang="en-US" sz="2400" i="1" smtClean="0"/>
              <a:t>If Public Private Partnership </a:t>
            </a:r>
            <a:endParaRPr lang="en-US" sz="2400" i="1" smtClean="0"/>
          </a:p>
          <a:p>
            <a:pPr>
              <a:spcBef>
                <a:spcPts val="600"/>
              </a:spcBef>
              <a:spcAft>
                <a:spcPts val="600"/>
              </a:spcAft>
            </a:pPr>
            <a:r>
              <a:rPr lang="en-US" sz="2400" i="1" smtClean="0">
                <a:sym typeface="Wingdings" pitchFamily="2" charset="2"/>
              </a:rPr>
              <a:t> </a:t>
            </a:r>
            <a:r>
              <a:rPr lang="en-US" sz="2400" i="1" smtClean="0"/>
              <a:t>Interests of the government will additionally be </a:t>
            </a:r>
            <a:r>
              <a:rPr lang="en-US" sz="2400" i="1" smtClean="0"/>
              <a:t>safeguarded.</a:t>
            </a:r>
            <a:endParaRPr lang="en-US" sz="2400" i="1" smtClean="0"/>
          </a:p>
          <a:p>
            <a:pPr>
              <a:spcBef>
                <a:spcPts val="600"/>
              </a:spcBef>
              <a:spcAft>
                <a:spcPts val="600"/>
              </a:spcAft>
            </a:pPr>
            <a:endParaRPr lang="en-US" sz="2400" i="1"/>
          </a:p>
        </p:txBody>
      </p:sp>
      <p:sp>
        <p:nvSpPr>
          <p:cNvPr id="7" name="Oval 6"/>
          <p:cNvSpPr/>
          <p:nvPr/>
        </p:nvSpPr>
        <p:spPr>
          <a:xfrm>
            <a:off x="4427984" y="332656"/>
            <a:ext cx="1008112" cy="100811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b="1" dirty="0"/>
              <a:t>+</a:t>
            </a:r>
            <a:endParaRPr lang="de-DE" b="1" dirty="0"/>
          </a:p>
        </p:txBody>
      </p:sp>
      <p:pic>
        <p:nvPicPr>
          <p:cNvPr id="8" name="Picture 11" descr="GAP Logo"/>
          <p:cNvPicPr>
            <a:picLocks noChangeAspect="1" noChangeArrowheads="1"/>
          </p:cNvPicPr>
          <p:nvPr/>
        </p:nvPicPr>
        <p:blipFill>
          <a:blip r:embed="rId3" cstate="print"/>
          <a:srcRect/>
          <a:stretch>
            <a:fillRect/>
          </a:stretch>
        </p:blipFill>
        <p:spPr bwMode="auto">
          <a:xfrm>
            <a:off x="7667625" y="1412776"/>
            <a:ext cx="1441450" cy="490538"/>
          </a:xfrm>
          <a:prstGeom prst="rect">
            <a:avLst/>
          </a:prstGeom>
          <a:noFill/>
        </p:spPr>
      </p:pic>
      <p:sp>
        <p:nvSpPr>
          <p:cNvPr id="9" name="Date Placeholder 2"/>
          <p:cNvSpPr>
            <a:spLocks noGrp="1"/>
          </p:cNvSpPr>
          <p:nvPr>
            <p:ph type="dt" sz="half" idx="10"/>
          </p:nvPr>
        </p:nvSpPr>
        <p:spPr>
          <a:xfrm>
            <a:off x="571500" y="6357938"/>
            <a:ext cx="1552228" cy="365125"/>
          </a:xfrm>
        </p:spPr>
        <p:txBody>
          <a:bodyPr/>
          <a:lstStyle/>
          <a:p>
            <a:pPr>
              <a:defRPr/>
            </a:pPr>
            <a:r>
              <a:rPr lang="en-US" dirty="0" smtClean="0"/>
              <a:t>20/6/2012</a:t>
            </a:r>
            <a:endParaRPr lang="de-DE" dirty="0"/>
          </a:p>
        </p:txBody>
      </p:sp>
      <p:sp>
        <p:nvSpPr>
          <p:cNvPr id="10" name="Fußzeilenplatzhalter 2"/>
          <p:cNvSpPr>
            <a:spLocks noGrp="1"/>
          </p:cNvSpPr>
          <p:nvPr>
            <p:ph type="ftr" sz="quarter" idx="11"/>
          </p:nvPr>
        </p:nvSpPr>
        <p:spPr>
          <a:xfrm>
            <a:off x="1907704" y="6356350"/>
            <a:ext cx="4112096" cy="365125"/>
          </a:xfrm>
        </p:spPr>
        <p:txBody>
          <a:bodyPr/>
          <a:lstStyle/>
          <a:p>
            <a:pPr>
              <a:defRPr/>
            </a:pPr>
            <a:r>
              <a:rPr lang="de-DE" dirty="0" smtClean="0"/>
              <a:t>Küsgen / Ehmer  Potential </a:t>
            </a:r>
            <a:r>
              <a:rPr lang="de-DE" dirty="0" err="1" smtClean="0"/>
              <a:t>for</a:t>
            </a:r>
            <a:r>
              <a:rPr lang="de-DE" dirty="0" smtClean="0"/>
              <a:t> </a:t>
            </a:r>
            <a:r>
              <a:rPr lang="de-DE" dirty="0" err="1" smtClean="0"/>
              <a:t>Privatization</a:t>
            </a:r>
            <a:r>
              <a:rPr lang="de-DE" dirty="0" smtClean="0"/>
              <a:t> </a:t>
            </a:r>
            <a:r>
              <a:rPr lang="de-DE" dirty="0" err="1" smtClean="0"/>
              <a:t>of</a:t>
            </a:r>
            <a:r>
              <a:rPr lang="de-DE" dirty="0" smtClean="0"/>
              <a:t> </a:t>
            </a:r>
            <a:r>
              <a:rPr lang="de-DE" dirty="0" err="1" smtClean="0"/>
              <a:t>regonal</a:t>
            </a:r>
            <a:r>
              <a:rPr lang="de-DE" dirty="0" smtClean="0"/>
              <a:t> </a:t>
            </a:r>
            <a:r>
              <a:rPr lang="de-DE" dirty="0" err="1" smtClean="0"/>
              <a:t>airprots</a:t>
            </a:r>
            <a:r>
              <a:rPr lang="de-DE" dirty="0" smtClean="0"/>
              <a:t> </a:t>
            </a:r>
            <a:endParaRPr lang="de-D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63072" cy="1143000"/>
          </a:xfrm>
        </p:spPr>
        <p:txBody>
          <a:bodyPr/>
          <a:lstStyle/>
          <a:p>
            <a:r>
              <a:rPr lang="de-DE" dirty="0" smtClean="0"/>
              <a:t>Contra</a:t>
            </a:r>
            <a:endParaRPr lang="de-DE" dirty="0"/>
          </a:p>
        </p:txBody>
      </p:sp>
      <p:sp>
        <p:nvSpPr>
          <p:cNvPr id="5" name="Slide Number Placeholder 4"/>
          <p:cNvSpPr>
            <a:spLocks noGrp="1"/>
          </p:cNvSpPr>
          <p:nvPr>
            <p:ph type="sldNum" sz="quarter" idx="12"/>
          </p:nvPr>
        </p:nvSpPr>
        <p:spPr/>
        <p:txBody>
          <a:bodyPr/>
          <a:lstStyle/>
          <a:p>
            <a:pPr>
              <a:defRPr/>
            </a:pPr>
            <a:fld id="{46E22231-E58C-4B49-BC75-1FBA1E22D591}" type="slidenum">
              <a:rPr lang="de-DE" smtClean="0"/>
              <a:pPr>
                <a:defRPr/>
              </a:pPr>
              <a:t>27</a:t>
            </a:fld>
            <a:endParaRPr lang="de-DE" dirty="0"/>
          </a:p>
        </p:txBody>
      </p:sp>
      <p:sp>
        <p:nvSpPr>
          <p:cNvPr id="6" name="TextBox 5"/>
          <p:cNvSpPr txBox="1"/>
          <p:nvPr/>
        </p:nvSpPr>
        <p:spPr>
          <a:xfrm>
            <a:off x="1187624" y="1844824"/>
            <a:ext cx="7488832" cy="4339650"/>
          </a:xfrm>
          <a:prstGeom prst="rect">
            <a:avLst/>
          </a:prstGeom>
          <a:noFill/>
        </p:spPr>
        <p:txBody>
          <a:bodyPr wrap="square" rtlCol="0">
            <a:spAutoFit/>
          </a:bodyPr>
          <a:lstStyle/>
          <a:p>
            <a:pPr>
              <a:spcBef>
                <a:spcPts val="600"/>
              </a:spcBef>
              <a:spcAft>
                <a:spcPts val="600"/>
              </a:spcAft>
            </a:pPr>
            <a:r>
              <a:rPr lang="de-DE" sz="2400" u="sng" dirty="0" smtClean="0"/>
              <a:t>Negative effects of privatization: </a:t>
            </a:r>
          </a:p>
          <a:p>
            <a:pPr>
              <a:spcBef>
                <a:spcPts val="600"/>
              </a:spcBef>
              <a:spcAft>
                <a:spcPts val="600"/>
              </a:spcAft>
              <a:buFont typeface="Arial" pitchFamily="34" charset="0"/>
              <a:buChar char="•"/>
            </a:pPr>
            <a:r>
              <a:rPr lang="de-DE" sz="2400" dirty="0" smtClean="0"/>
              <a:t> Decrease in </a:t>
            </a:r>
            <a:r>
              <a:rPr lang="de-DE" sz="2400" dirty="0" err="1" smtClean="0"/>
              <a:t>security</a:t>
            </a:r>
            <a:r>
              <a:rPr lang="de-DE" sz="2400" dirty="0" smtClean="0"/>
              <a:t> (rumor </a:t>
            </a:r>
            <a:r>
              <a:rPr lang="de-DE" sz="2400" dirty="0" err="1" smtClean="0"/>
              <a:t>or</a:t>
            </a:r>
            <a:r>
              <a:rPr lang="de-DE" sz="2400" dirty="0" smtClean="0"/>
              <a:t> </a:t>
            </a:r>
            <a:r>
              <a:rPr lang="de-DE" sz="2400" dirty="0" err="1" smtClean="0"/>
              <a:t>proof</a:t>
            </a:r>
            <a:r>
              <a:rPr lang="de-DE" sz="2400" dirty="0" smtClean="0"/>
              <a:t>?).</a:t>
            </a:r>
            <a:endParaRPr lang="de-DE" sz="2400" dirty="0" smtClean="0"/>
          </a:p>
          <a:p>
            <a:pPr>
              <a:spcBef>
                <a:spcPts val="600"/>
              </a:spcBef>
              <a:spcAft>
                <a:spcPts val="600"/>
              </a:spcAft>
              <a:buFont typeface="Arial" pitchFamily="34" charset="0"/>
              <a:buChar char="•"/>
            </a:pPr>
            <a:r>
              <a:rPr lang="de-DE" sz="2400" dirty="0"/>
              <a:t> </a:t>
            </a:r>
            <a:r>
              <a:rPr lang="de-DE" sz="2400" dirty="0" smtClean="0"/>
              <a:t>Decrease in service (if no competition).</a:t>
            </a:r>
          </a:p>
          <a:p>
            <a:pPr>
              <a:spcBef>
                <a:spcPts val="600"/>
              </a:spcBef>
              <a:spcAft>
                <a:spcPts val="600"/>
              </a:spcAft>
              <a:buFont typeface="Arial" pitchFamily="34" charset="0"/>
              <a:buChar char="•"/>
            </a:pPr>
            <a:r>
              <a:rPr lang="de-DE" sz="2400" dirty="0" smtClean="0"/>
              <a:t> </a:t>
            </a:r>
            <a:r>
              <a:rPr lang="de-DE" sz="2400" dirty="0" err="1" smtClean="0"/>
              <a:t>No</a:t>
            </a:r>
            <a:r>
              <a:rPr lang="de-DE" sz="2400" dirty="0" smtClean="0"/>
              <a:t> </a:t>
            </a:r>
            <a:r>
              <a:rPr lang="de-DE" sz="2400" dirty="0" err="1" smtClean="0"/>
              <a:t>investment</a:t>
            </a:r>
            <a:r>
              <a:rPr lang="de-DE" sz="2400" dirty="0" smtClean="0"/>
              <a:t> </a:t>
            </a:r>
            <a:r>
              <a:rPr lang="de-DE" sz="2400" dirty="0" smtClean="0"/>
              <a:t>in infrastructure (squeeze out the existing).</a:t>
            </a:r>
          </a:p>
          <a:p>
            <a:pPr>
              <a:spcBef>
                <a:spcPts val="600"/>
              </a:spcBef>
              <a:spcAft>
                <a:spcPts val="600"/>
              </a:spcAft>
              <a:buFont typeface="Arial" pitchFamily="34" charset="0"/>
              <a:buChar char="•"/>
            </a:pPr>
            <a:r>
              <a:rPr lang="de-DE" sz="2400" dirty="0"/>
              <a:t> </a:t>
            </a:r>
            <a:r>
              <a:rPr lang="de-DE" sz="2400" dirty="0" smtClean="0"/>
              <a:t>Lay off of workers.</a:t>
            </a:r>
          </a:p>
          <a:p>
            <a:pPr>
              <a:spcBef>
                <a:spcPts val="600"/>
              </a:spcBef>
              <a:spcAft>
                <a:spcPts val="600"/>
              </a:spcAft>
              <a:buFont typeface="Arial" pitchFamily="34" charset="0"/>
              <a:buChar char="•"/>
            </a:pPr>
            <a:r>
              <a:rPr lang="de-DE" sz="2400" dirty="0"/>
              <a:t> </a:t>
            </a:r>
            <a:r>
              <a:rPr lang="de-DE" sz="2400" dirty="0" smtClean="0"/>
              <a:t>Losses of airport must be caught by government (to prevent shut down).</a:t>
            </a:r>
          </a:p>
          <a:p>
            <a:pPr>
              <a:spcBef>
                <a:spcPts val="600"/>
              </a:spcBef>
              <a:spcAft>
                <a:spcPts val="600"/>
              </a:spcAft>
            </a:pPr>
            <a:endParaRPr lang="de-DE" sz="2400" dirty="0"/>
          </a:p>
        </p:txBody>
      </p:sp>
      <p:sp>
        <p:nvSpPr>
          <p:cNvPr id="7" name="Oval 6"/>
          <p:cNvSpPr/>
          <p:nvPr/>
        </p:nvSpPr>
        <p:spPr>
          <a:xfrm>
            <a:off x="4788024" y="404664"/>
            <a:ext cx="1008112" cy="100811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b="1" dirty="0" smtClean="0"/>
              <a:t>-</a:t>
            </a:r>
            <a:endParaRPr lang="de-DE" b="1" dirty="0"/>
          </a:p>
        </p:txBody>
      </p:sp>
      <p:pic>
        <p:nvPicPr>
          <p:cNvPr id="9" name="Picture 11" descr="GAP Logo"/>
          <p:cNvPicPr>
            <a:picLocks noChangeAspect="1" noChangeArrowheads="1"/>
          </p:cNvPicPr>
          <p:nvPr/>
        </p:nvPicPr>
        <p:blipFill>
          <a:blip r:embed="rId3" cstate="print"/>
          <a:srcRect/>
          <a:stretch>
            <a:fillRect/>
          </a:stretch>
        </p:blipFill>
        <p:spPr bwMode="auto">
          <a:xfrm>
            <a:off x="7667625" y="1426294"/>
            <a:ext cx="1441450" cy="490538"/>
          </a:xfrm>
          <a:prstGeom prst="rect">
            <a:avLst/>
          </a:prstGeom>
          <a:noFill/>
        </p:spPr>
      </p:pic>
      <p:sp>
        <p:nvSpPr>
          <p:cNvPr id="10" name="Date Placeholder 2"/>
          <p:cNvSpPr>
            <a:spLocks noGrp="1"/>
          </p:cNvSpPr>
          <p:nvPr>
            <p:ph type="dt" sz="half" idx="10"/>
          </p:nvPr>
        </p:nvSpPr>
        <p:spPr>
          <a:xfrm>
            <a:off x="571500" y="6357938"/>
            <a:ext cx="1552228" cy="365125"/>
          </a:xfrm>
        </p:spPr>
        <p:txBody>
          <a:bodyPr/>
          <a:lstStyle/>
          <a:p>
            <a:pPr>
              <a:defRPr/>
            </a:pPr>
            <a:r>
              <a:rPr lang="en-US" dirty="0" smtClean="0"/>
              <a:t>20/6/2012</a:t>
            </a:r>
            <a:endParaRPr lang="de-DE" dirty="0"/>
          </a:p>
        </p:txBody>
      </p:sp>
      <p:sp>
        <p:nvSpPr>
          <p:cNvPr id="11" name="Fußzeilenplatzhalter 2"/>
          <p:cNvSpPr>
            <a:spLocks noGrp="1"/>
          </p:cNvSpPr>
          <p:nvPr>
            <p:ph type="ftr" sz="quarter" idx="11"/>
          </p:nvPr>
        </p:nvSpPr>
        <p:spPr>
          <a:xfrm>
            <a:off x="1907704" y="6356350"/>
            <a:ext cx="4112096" cy="365125"/>
          </a:xfrm>
        </p:spPr>
        <p:txBody>
          <a:bodyPr/>
          <a:lstStyle/>
          <a:p>
            <a:pPr>
              <a:defRPr/>
            </a:pPr>
            <a:r>
              <a:rPr lang="de-DE" dirty="0" smtClean="0"/>
              <a:t>Küsgen / Ehmer  Potential </a:t>
            </a:r>
            <a:r>
              <a:rPr lang="de-DE" dirty="0" err="1" smtClean="0"/>
              <a:t>for</a:t>
            </a:r>
            <a:r>
              <a:rPr lang="de-DE" dirty="0" smtClean="0"/>
              <a:t> </a:t>
            </a:r>
            <a:r>
              <a:rPr lang="de-DE" dirty="0" err="1" smtClean="0"/>
              <a:t>Privatization</a:t>
            </a:r>
            <a:r>
              <a:rPr lang="de-DE" dirty="0" smtClean="0"/>
              <a:t> </a:t>
            </a:r>
            <a:r>
              <a:rPr lang="de-DE" dirty="0" err="1" smtClean="0"/>
              <a:t>of</a:t>
            </a:r>
            <a:r>
              <a:rPr lang="de-DE" dirty="0" smtClean="0"/>
              <a:t> </a:t>
            </a:r>
            <a:r>
              <a:rPr lang="de-DE" dirty="0" err="1" smtClean="0"/>
              <a:t>regonal</a:t>
            </a:r>
            <a:r>
              <a:rPr lang="de-DE" dirty="0" smtClean="0"/>
              <a:t> </a:t>
            </a:r>
            <a:r>
              <a:rPr lang="de-DE" dirty="0" err="1" smtClean="0"/>
              <a:t>airprots</a:t>
            </a:r>
            <a:r>
              <a:rPr lang="de-DE" dirty="0" smtClean="0"/>
              <a:t> </a:t>
            </a:r>
            <a:endParaRPr lang="de-D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Summary</a:t>
            </a:r>
            <a:endParaRPr lang="de-DE" dirty="0"/>
          </a:p>
        </p:txBody>
      </p:sp>
      <p:sp>
        <p:nvSpPr>
          <p:cNvPr id="5" name="Slide Number Placeholder 4"/>
          <p:cNvSpPr>
            <a:spLocks noGrp="1"/>
          </p:cNvSpPr>
          <p:nvPr>
            <p:ph type="sldNum" sz="quarter" idx="12"/>
          </p:nvPr>
        </p:nvSpPr>
        <p:spPr/>
        <p:txBody>
          <a:bodyPr/>
          <a:lstStyle/>
          <a:p>
            <a:pPr>
              <a:defRPr/>
            </a:pPr>
            <a:fld id="{46E22231-E58C-4B49-BC75-1FBA1E22D591}" type="slidenum">
              <a:rPr lang="de-DE" smtClean="0"/>
              <a:pPr>
                <a:defRPr/>
              </a:pPr>
              <a:t>28</a:t>
            </a:fld>
            <a:endParaRPr lang="de-DE" dirty="0"/>
          </a:p>
        </p:txBody>
      </p:sp>
      <p:sp>
        <p:nvSpPr>
          <p:cNvPr id="6" name="TextBox 5"/>
          <p:cNvSpPr txBox="1"/>
          <p:nvPr/>
        </p:nvSpPr>
        <p:spPr>
          <a:xfrm>
            <a:off x="611560" y="1272817"/>
            <a:ext cx="8352928" cy="5324535"/>
          </a:xfrm>
          <a:prstGeom prst="rect">
            <a:avLst/>
          </a:prstGeom>
          <a:noFill/>
        </p:spPr>
        <p:txBody>
          <a:bodyPr wrap="square" rtlCol="0">
            <a:spAutoFit/>
          </a:bodyPr>
          <a:lstStyle/>
          <a:p>
            <a:pPr>
              <a:spcBef>
                <a:spcPts val="1200"/>
              </a:spcBef>
              <a:spcAft>
                <a:spcPts val="1200"/>
              </a:spcAft>
              <a:buFont typeface="Arial" pitchFamily="34" charset="0"/>
              <a:buChar char="•"/>
            </a:pPr>
            <a:r>
              <a:rPr lang="en-US" sz="2400" dirty="0" smtClean="0"/>
              <a:t> The big airports </a:t>
            </a:r>
            <a:r>
              <a:rPr lang="en-US" sz="2400" dirty="0" smtClean="0"/>
              <a:t>overloaded but demand continues </a:t>
            </a:r>
            <a:r>
              <a:rPr lang="en-US" sz="2400" dirty="0" smtClean="0"/>
              <a:t>to rise </a:t>
            </a:r>
            <a:r>
              <a:rPr lang="en-US" sz="2400" dirty="0" smtClean="0"/>
              <a:t> </a:t>
            </a:r>
            <a:r>
              <a:rPr lang="en-US" sz="2400" dirty="0" smtClean="0"/>
              <a:t/>
            </a:r>
            <a:br>
              <a:rPr lang="en-US" sz="2400" dirty="0" smtClean="0"/>
            </a:br>
            <a:r>
              <a:rPr lang="en-US" sz="2400" dirty="0" smtClean="0"/>
              <a:t>  </a:t>
            </a:r>
            <a:r>
              <a:rPr lang="en-US" sz="2400" dirty="0" smtClean="0">
                <a:sym typeface="Wingdings" pitchFamily="2" charset="2"/>
              </a:rPr>
              <a:t></a:t>
            </a:r>
            <a:r>
              <a:rPr lang="en-US" sz="2400" dirty="0" smtClean="0"/>
              <a:t>smaller </a:t>
            </a:r>
            <a:r>
              <a:rPr lang="en-US" sz="2400" dirty="0" smtClean="0"/>
              <a:t>airports </a:t>
            </a:r>
            <a:r>
              <a:rPr lang="en-US" sz="2400" dirty="0" smtClean="0"/>
              <a:t>the important </a:t>
            </a:r>
            <a:r>
              <a:rPr lang="en-US" sz="2400" dirty="0" smtClean="0"/>
              <a:t>tool to accommodate this</a:t>
            </a:r>
            <a:r>
              <a:rPr lang="en-US" sz="2400" dirty="0" smtClean="0"/>
              <a:t>.</a:t>
            </a:r>
            <a:endParaRPr lang="en-US" sz="2400" dirty="0" smtClean="0"/>
          </a:p>
          <a:p>
            <a:pPr>
              <a:spcBef>
                <a:spcPts val="1200"/>
              </a:spcBef>
              <a:spcAft>
                <a:spcPts val="1200"/>
              </a:spcAft>
              <a:buFont typeface="Arial" pitchFamily="34" charset="0"/>
              <a:buChar char="•"/>
            </a:pPr>
            <a:r>
              <a:rPr lang="en-US" sz="2400" dirty="0" smtClean="0"/>
              <a:t> Demand </a:t>
            </a:r>
            <a:r>
              <a:rPr lang="en-US" sz="2400" dirty="0"/>
              <a:t>for regional airports </a:t>
            </a:r>
            <a:r>
              <a:rPr lang="en-US" sz="2400" dirty="0" smtClean="0"/>
              <a:t>was growing but vulnerable.</a:t>
            </a:r>
            <a:endParaRPr lang="en-US" sz="2400" dirty="0"/>
          </a:p>
          <a:p>
            <a:pPr>
              <a:spcBef>
                <a:spcPts val="1200"/>
              </a:spcBef>
              <a:spcAft>
                <a:spcPts val="1200"/>
              </a:spcAft>
              <a:buFont typeface="Arial" pitchFamily="34" charset="0"/>
              <a:buChar char="•"/>
            </a:pPr>
            <a:r>
              <a:rPr lang="en-US" sz="2400" dirty="0" smtClean="0"/>
              <a:t> Regional </a:t>
            </a:r>
            <a:r>
              <a:rPr lang="en-US" sz="2400" dirty="0"/>
              <a:t>a</a:t>
            </a:r>
            <a:r>
              <a:rPr lang="en-US" sz="2400" dirty="0" smtClean="0"/>
              <a:t>irports </a:t>
            </a:r>
            <a:r>
              <a:rPr lang="en-US" sz="2400" dirty="0" smtClean="0"/>
              <a:t>needed </a:t>
            </a:r>
            <a:r>
              <a:rPr lang="en-US" sz="2400" dirty="0"/>
              <a:t>in Germany to face </a:t>
            </a:r>
            <a:r>
              <a:rPr lang="en-US" sz="2400" dirty="0" smtClean="0"/>
              <a:t>future challenges. </a:t>
            </a:r>
            <a:endParaRPr lang="en-US" sz="2400" dirty="0" smtClean="0"/>
          </a:p>
          <a:p>
            <a:pPr>
              <a:spcBef>
                <a:spcPts val="1200"/>
              </a:spcBef>
              <a:spcAft>
                <a:spcPts val="1200"/>
              </a:spcAft>
              <a:buFont typeface="Arial" pitchFamily="34" charset="0"/>
              <a:buChar char="•"/>
            </a:pPr>
            <a:r>
              <a:rPr lang="en-US" sz="2400" dirty="0" smtClean="0"/>
              <a:t> </a:t>
            </a:r>
            <a:r>
              <a:rPr lang="en-US" sz="2400" dirty="0" smtClean="0"/>
              <a:t>E</a:t>
            </a:r>
            <a:r>
              <a:rPr lang="en-US" sz="2400" dirty="0" smtClean="0"/>
              <a:t>asy travel to the city at most regional airports.</a:t>
            </a:r>
            <a:endParaRPr lang="en-US" sz="2400" dirty="0" smtClean="0"/>
          </a:p>
          <a:p>
            <a:pPr>
              <a:spcBef>
                <a:spcPts val="1200"/>
              </a:spcBef>
              <a:spcAft>
                <a:spcPts val="1200"/>
              </a:spcAft>
              <a:buFont typeface="Arial" pitchFamily="34" charset="0"/>
              <a:buChar char="•"/>
            </a:pPr>
            <a:r>
              <a:rPr lang="en-US" sz="2400" dirty="0" smtClean="0"/>
              <a:t> Regional airports without links to cities </a:t>
            </a:r>
            <a:r>
              <a:rPr lang="en-US" sz="2400" dirty="0" smtClean="0"/>
              <a:t>have </a:t>
            </a:r>
            <a:r>
              <a:rPr lang="en-US" sz="2400" dirty="0" smtClean="0"/>
              <a:t>bus-rail and city center shuttles</a:t>
            </a:r>
            <a:r>
              <a:rPr lang="en-US" sz="2400" dirty="0" smtClean="0"/>
              <a:t>.</a:t>
            </a:r>
          </a:p>
          <a:p>
            <a:pPr>
              <a:spcBef>
                <a:spcPts val="1200"/>
              </a:spcBef>
              <a:spcAft>
                <a:spcPts val="1200"/>
              </a:spcAft>
              <a:buFont typeface="Arial" pitchFamily="34" charset="0"/>
              <a:buChar char="•"/>
            </a:pPr>
            <a:r>
              <a:rPr lang="en-US" sz="2400" dirty="0" smtClean="0"/>
              <a:t>Due to budgetary constraints the support is often not at it’s needed level.</a:t>
            </a:r>
            <a:endParaRPr lang="en-US" sz="2400" dirty="0" smtClean="0"/>
          </a:p>
        </p:txBody>
      </p:sp>
      <p:sp>
        <p:nvSpPr>
          <p:cNvPr id="8" name="Date Placeholder 2"/>
          <p:cNvSpPr>
            <a:spLocks noGrp="1"/>
          </p:cNvSpPr>
          <p:nvPr>
            <p:ph type="dt" sz="half" idx="10"/>
          </p:nvPr>
        </p:nvSpPr>
        <p:spPr>
          <a:xfrm>
            <a:off x="571500" y="6357938"/>
            <a:ext cx="1552228" cy="365125"/>
          </a:xfrm>
        </p:spPr>
        <p:txBody>
          <a:bodyPr/>
          <a:lstStyle/>
          <a:p>
            <a:pPr>
              <a:defRPr/>
            </a:pPr>
            <a:r>
              <a:rPr lang="en-US" dirty="0" smtClean="0"/>
              <a:t>20/6/2012</a:t>
            </a:r>
            <a:endParaRPr lang="de-DE" dirty="0"/>
          </a:p>
        </p:txBody>
      </p:sp>
      <p:sp>
        <p:nvSpPr>
          <p:cNvPr id="9" name="Fußzeilenplatzhalter 2"/>
          <p:cNvSpPr>
            <a:spLocks noGrp="1"/>
          </p:cNvSpPr>
          <p:nvPr>
            <p:ph type="ftr" sz="quarter" idx="11"/>
          </p:nvPr>
        </p:nvSpPr>
        <p:spPr>
          <a:xfrm>
            <a:off x="1907704" y="6356350"/>
            <a:ext cx="4112096" cy="365125"/>
          </a:xfrm>
        </p:spPr>
        <p:txBody>
          <a:bodyPr/>
          <a:lstStyle/>
          <a:p>
            <a:pPr>
              <a:defRPr/>
            </a:pPr>
            <a:r>
              <a:rPr lang="de-DE" dirty="0" smtClean="0"/>
              <a:t>Küsgen / Ehmer  Potential </a:t>
            </a:r>
            <a:r>
              <a:rPr lang="de-DE" dirty="0" err="1" smtClean="0"/>
              <a:t>for</a:t>
            </a:r>
            <a:r>
              <a:rPr lang="de-DE" dirty="0" smtClean="0"/>
              <a:t> </a:t>
            </a:r>
            <a:r>
              <a:rPr lang="de-DE" dirty="0" err="1" smtClean="0"/>
              <a:t>Privatization</a:t>
            </a:r>
            <a:r>
              <a:rPr lang="de-DE" dirty="0" smtClean="0"/>
              <a:t> </a:t>
            </a:r>
            <a:r>
              <a:rPr lang="de-DE" dirty="0" err="1" smtClean="0"/>
              <a:t>of</a:t>
            </a:r>
            <a:r>
              <a:rPr lang="de-DE" dirty="0" smtClean="0"/>
              <a:t> </a:t>
            </a:r>
            <a:r>
              <a:rPr lang="de-DE" dirty="0" err="1" smtClean="0"/>
              <a:t>regonal</a:t>
            </a:r>
            <a:r>
              <a:rPr lang="de-DE" dirty="0" smtClean="0"/>
              <a:t> </a:t>
            </a:r>
            <a:r>
              <a:rPr lang="de-DE" dirty="0" err="1" smtClean="0"/>
              <a:t>airprots</a:t>
            </a:r>
            <a:r>
              <a:rPr lang="de-DE" dirty="0" smtClean="0"/>
              <a:t> </a:t>
            </a:r>
            <a:endParaRPr lang="de-D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Summary</a:t>
            </a:r>
            <a:endParaRPr lang="de-DE" dirty="0"/>
          </a:p>
        </p:txBody>
      </p:sp>
      <p:sp>
        <p:nvSpPr>
          <p:cNvPr id="5" name="Slide Number Placeholder 4"/>
          <p:cNvSpPr>
            <a:spLocks noGrp="1"/>
          </p:cNvSpPr>
          <p:nvPr>
            <p:ph type="sldNum" sz="quarter" idx="12"/>
          </p:nvPr>
        </p:nvSpPr>
        <p:spPr/>
        <p:txBody>
          <a:bodyPr/>
          <a:lstStyle/>
          <a:p>
            <a:pPr>
              <a:defRPr/>
            </a:pPr>
            <a:fld id="{46E22231-E58C-4B49-BC75-1FBA1E22D591}" type="slidenum">
              <a:rPr lang="de-DE" smtClean="0"/>
              <a:pPr>
                <a:defRPr/>
              </a:pPr>
              <a:t>29</a:t>
            </a:fld>
            <a:endParaRPr lang="de-DE" dirty="0"/>
          </a:p>
        </p:txBody>
      </p:sp>
      <p:sp>
        <p:nvSpPr>
          <p:cNvPr id="6" name="Rectangle 5"/>
          <p:cNvSpPr/>
          <p:nvPr/>
        </p:nvSpPr>
        <p:spPr>
          <a:xfrm>
            <a:off x="467544" y="1628800"/>
            <a:ext cx="8208912" cy="2492990"/>
          </a:xfrm>
          <a:prstGeom prst="rect">
            <a:avLst/>
          </a:prstGeom>
        </p:spPr>
        <p:txBody>
          <a:bodyPr wrap="square">
            <a:spAutoFit/>
          </a:bodyPr>
          <a:lstStyle/>
          <a:p>
            <a:endParaRPr lang="en-US" sz="2400" dirty="0" smtClean="0"/>
          </a:p>
          <a:p>
            <a:r>
              <a:rPr lang="en-US" sz="2400" b="1" dirty="0" smtClean="0"/>
              <a:t>That </a:t>
            </a:r>
            <a:r>
              <a:rPr lang="en-US" sz="2400" b="1" dirty="0" smtClean="0"/>
              <a:t>means…</a:t>
            </a:r>
          </a:p>
          <a:p>
            <a:endParaRPr lang="en-US" sz="2400" b="1" dirty="0" smtClean="0"/>
          </a:p>
          <a:p>
            <a:pPr algn="ctr"/>
            <a:r>
              <a:rPr lang="en-US" sz="2400" dirty="0" smtClean="0">
                <a:sym typeface="Wingdings" pitchFamily="2" charset="2"/>
              </a:rPr>
              <a:t> </a:t>
            </a:r>
            <a:r>
              <a:rPr lang="en-US" sz="2800" b="1" dirty="0" smtClean="0"/>
              <a:t>Privatization of </a:t>
            </a:r>
            <a:r>
              <a:rPr lang="en-US" sz="2800" b="1" dirty="0" smtClean="0"/>
              <a:t>regional airports (especially in Germany) could be a tool for meeting the demand of the future!</a:t>
            </a:r>
            <a:endParaRPr lang="de-DE" sz="2400" b="1" dirty="0"/>
          </a:p>
        </p:txBody>
      </p:sp>
      <p:pic>
        <p:nvPicPr>
          <p:cNvPr id="8" name="Picture 11" descr="GAP Logo"/>
          <p:cNvPicPr>
            <a:picLocks noChangeAspect="1" noChangeArrowheads="1"/>
          </p:cNvPicPr>
          <p:nvPr/>
        </p:nvPicPr>
        <p:blipFill>
          <a:blip r:embed="rId3" cstate="print"/>
          <a:srcRect/>
          <a:stretch>
            <a:fillRect/>
          </a:stretch>
        </p:blipFill>
        <p:spPr bwMode="auto">
          <a:xfrm>
            <a:off x="7667625" y="1426294"/>
            <a:ext cx="1441450" cy="490538"/>
          </a:xfrm>
          <a:prstGeom prst="rect">
            <a:avLst/>
          </a:prstGeom>
          <a:noFill/>
        </p:spPr>
      </p:pic>
      <p:sp>
        <p:nvSpPr>
          <p:cNvPr id="9" name="Date Placeholder 2"/>
          <p:cNvSpPr>
            <a:spLocks noGrp="1"/>
          </p:cNvSpPr>
          <p:nvPr>
            <p:ph type="dt" sz="half" idx="10"/>
          </p:nvPr>
        </p:nvSpPr>
        <p:spPr>
          <a:xfrm>
            <a:off x="571500" y="6357938"/>
            <a:ext cx="1552228" cy="365125"/>
          </a:xfrm>
        </p:spPr>
        <p:txBody>
          <a:bodyPr/>
          <a:lstStyle/>
          <a:p>
            <a:pPr>
              <a:defRPr/>
            </a:pPr>
            <a:r>
              <a:rPr lang="en-US" dirty="0" smtClean="0"/>
              <a:t>20/6/2012</a:t>
            </a:r>
            <a:endParaRPr lang="de-DE" dirty="0"/>
          </a:p>
        </p:txBody>
      </p:sp>
      <p:sp>
        <p:nvSpPr>
          <p:cNvPr id="10" name="Fußzeilenplatzhalter 2"/>
          <p:cNvSpPr>
            <a:spLocks noGrp="1"/>
          </p:cNvSpPr>
          <p:nvPr>
            <p:ph type="ftr" sz="quarter" idx="11"/>
          </p:nvPr>
        </p:nvSpPr>
        <p:spPr>
          <a:xfrm>
            <a:off x="1907704" y="6356350"/>
            <a:ext cx="4112096" cy="365125"/>
          </a:xfrm>
        </p:spPr>
        <p:txBody>
          <a:bodyPr/>
          <a:lstStyle/>
          <a:p>
            <a:pPr>
              <a:defRPr/>
            </a:pPr>
            <a:r>
              <a:rPr lang="de-DE" dirty="0" smtClean="0"/>
              <a:t>Küsgen / Ehmer  Potential </a:t>
            </a:r>
            <a:r>
              <a:rPr lang="de-DE" dirty="0" err="1" smtClean="0"/>
              <a:t>for</a:t>
            </a:r>
            <a:r>
              <a:rPr lang="de-DE" dirty="0" smtClean="0"/>
              <a:t> </a:t>
            </a:r>
            <a:r>
              <a:rPr lang="de-DE" dirty="0" err="1" smtClean="0"/>
              <a:t>Privatization</a:t>
            </a:r>
            <a:r>
              <a:rPr lang="de-DE" dirty="0" smtClean="0"/>
              <a:t> </a:t>
            </a:r>
            <a:r>
              <a:rPr lang="de-DE" dirty="0" err="1" smtClean="0"/>
              <a:t>of</a:t>
            </a:r>
            <a:r>
              <a:rPr lang="de-DE" dirty="0" smtClean="0"/>
              <a:t> </a:t>
            </a:r>
            <a:r>
              <a:rPr lang="de-DE" dirty="0" err="1" smtClean="0"/>
              <a:t>regonal</a:t>
            </a:r>
            <a:r>
              <a:rPr lang="de-DE" dirty="0" smtClean="0"/>
              <a:t> </a:t>
            </a:r>
            <a:r>
              <a:rPr lang="de-DE" dirty="0" err="1" smtClean="0"/>
              <a:t>airprots</a:t>
            </a:r>
            <a:r>
              <a:rPr lang="de-DE" dirty="0" smtClean="0"/>
              <a:t> </a:t>
            </a:r>
            <a:endParaRPr lang="de-DE" dirty="0"/>
          </a:p>
        </p:txBody>
      </p:sp>
      <p:sp>
        <p:nvSpPr>
          <p:cNvPr id="11" name="Title 1"/>
          <p:cNvSpPr txBox="1">
            <a:spLocks/>
          </p:cNvSpPr>
          <p:nvPr/>
        </p:nvSpPr>
        <p:spPr bwMode="auto">
          <a:xfrm>
            <a:off x="755576" y="466226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4400" b="0" i="0" u="none" strike="noStrike" kern="1200" cap="none" spc="0" normalizeH="0" baseline="0" noProof="0" smtClean="0">
                <a:ln>
                  <a:noFill/>
                </a:ln>
                <a:solidFill>
                  <a:schemeClr val="tx1"/>
                </a:solidFill>
                <a:effectLst/>
                <a:uLnTx/>
                <a:uFillTx/>
                <a:latin typeface="+mj-lt"/>
                <a:ea typeface="+mj-ea"/>
                <a:cs typeface="+mj-cs"/>
              </a:rPr>
              <a:t>Thank you for your attention.</a:t>
            </a:r>
            <a:endParaRPr kumimoji="0" lang="de-DE"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91064" cy="1066130"/>
          </a:xfrm>
        </p:spPr>
        <p:txBody>
          <a:bodyPr/>
          <a:lstStyle/>
          <a:p>
            <a:r>
              <a:rPr lang="de-DE" dirty="0" smtClean="0"/>
              <a:t>What is defined a regional airport?</a:t>
            </a:r>
            <a:endParaRPr lang="de-DE" dirty="0"/>
          </a:p>
        </p:txBody>
      </p:sp>
      <p:sp>
        <p:nvSpPr>
          <p:cNvPr id="3" name="Date Placeholder 2"/>
          <p:cNvSpPr>
            <a:spLocks noGrp="1"/>
          </p:cNvSpPr>
          <p:nvPr>
            <p:ph type="dt" sz="half" idx="10"/>
          </p:nvPr>
        </p:nvSpPr>
        <p:spPr/>
        <p:txBody>
          <a:bodyPr/>
          <a:lstStyle/>
          <a:p>
            <a:pPr>
              <a:defRPr/>
            </a:pPr>
            <a:r>
              <a:rPr lang="en-US" dirty="0" smtClean="0"/>
              <a:t>20/6/2012</a:t>
            </a:r>
            <a:endParaRPr lang="de-DE" dirty="0"/>
          </a:p>
        </p:txBody>
      </p:sp>
      <p:sp>
        <p:nvSpPr>
          <p:cNvPr id="5" name="Slide Number Placeholder 4"/>
          <p:cNvSpPr>
            <a:spLocks noGrp="1"/>
          </p:cNvSpPr>
          <p:nvPr>
            <p:ph type="sldNum" sz="quarter" idx="12"/>
          </p:nvPr>
        </p:nvSpPr>
        <p:spPr/>
        <p:txBody>
          <a:bodyPr/>
          <a:lstStyle/>
          <a:p>
            <a:pPr>
              <a:defRPr/>
            </a:pPr>
            <a:fld id="{46E22231-E58C-4B49-BC75-1FBA1E22D591}" type="slidenum">
              <a:rPr lang="de-DE" smtClean="0"/>
              <a:pPr>
                <a:defRPr/>
              </a:pPr>
              <a:t>3</a:t>
            </a:fld>
            <a:endParaRPr lang="de-DE" dirty="0"/>
          </a:p>
        </p:txBody>
      </p:sp>
      <p:graphicFrame>
        <p:nvGraphicFramePr>
          <p:cNvPr id="6" name="Table 5"/>
          <p:cNvGraphicFramePr>
            <a:graphicFrameLocks noGrp="1"/>
          </p:cNvGraphicFramePr>
          <p:nvPr/>
        </p:nvGraphicFramePr>
        <p:xfrm>
          <a:off x="971598" y="3573016"/>
          <a:ext cx="7416825" cy="2520279"/>
        </p:xfrm>
        <a:graphic>
          <a:graphicData uri="http://schemas.openxmlformats.org/drawingml/2006/table">
            <a:tbl>
              <a:tblPr/>
              <a:tblGrid>
                <a:gridCol w="1636049"/>
                <a:gridCol w="2890388"/>
                <a:gridCol w="2890388"/>
              </a:tblGrid>
              <a:tr h="405359">
                <a:tc>
                  <a:txBody>
                    <a:bodyPr/>
                    <a:lstStyle/>
                    <a:p>
                      <a:pPr>
                        <a:lnSpc>
                          <a:spcPct val="115000"/>
                        </a:lnSpc>
                        <a:spcAft>
                          <a:spcPts val="0"/>
                        </a:spcAft>
                      </a:pPr>
                      <a:r>
                        <a:rPr lang="de-DE" sz="1400" b="1" dirty="0">
                          <a:solidFill>
                            <a:srgbClr val="000000"/>
                          </a:solidFill>
                          <a:latin typeface="Calibri"/>
                          <a:ea typeface="Times New Roman"/>
                          <a:cs typeface="Calibri"/>
                        </a:rPr>
                        <a:t>Classification</a:t>
                      </a:r>
                      <a:endParaRPr lang="de-DE" sz="1400" dirty="0">
                        <a:solidFill>
                          <a:srgbClr val="000000"/>
                        </a:solidFill>
                        <a:latin typeface="Calibri"/>
                        <a:ea typeface="Calibri"/>
                        <a:cs typeface="Times New Roman"/>
                      </a:endParaRPr>
                    </a:p>
                  </a:txBody>
                  <a:tcPr marL="68580" marR="68580" marT="0" marB="0">
                    <a:lnL>
                      <a:noFill/>
                    </a:lnL>
                    <a:lnR>
                      <a:noFill/>
                    </a:lnR>
                    <a:lnT>
                      <a:noFill/>
                    </a:lnT>
                    <a:lnB w="38100" cap="flat" cmpd="sng" algn="ctr">
                      <a:solidFill>
                        <a:srgbClr val="F79646"/>
                      </a:solidFill>
                      <a:prstDash val="solid"/>
                      <a:round/>
                      <a:headEnd type="none" w="med" len="med"/>
                      <a:tailEnd type="none" w="med" len="med"/>
                    </a:lnB>
                    <a:solidFill>
                      <a:srgbClr val="FFFFFF"/>
                    </a:solidFill>
                  </a:tcPr>
                </a:tc>
                <a:tc>
                  <a:txBody>
                    <a:bodyPr/>
                    <a:lstStyle/>
                    <a:p>
                      <a:pPr>
                        <a:lnSpc>
                          <a:spcPct val="115000"/>
                        </a:lnSpc>
                        <a:spcAft>
                          <a:spcPts val="0"/>
                        </a:spcAft>
                      </a:pPr>
                      <a:r>
                        <a:rPr lang="de-DE" sz="1400" b="1">
                          <a:solidFill>
                            <a:srgbClr val="000000"/>
                          </a:solidFill>
                          <a:latin typeface="Calibri"/>
                          <a:ea typeface="Times New Roman"/>
                          <a:cs typeface="Calibri"/>
                        </a:rPr>
                        <a:t>Description</a:t>
                      </a:r>
                      <a:endParaRPr lang="de-DE" sz="1400">
                        <a:solidFill>
                          <a:srgbClr val="000000"/>
                        </a:solidFill>
                        <a:latin typeface="Calibri"/>
                        <a:ea typeface="Calibri"/>
                        <a:cs typeface="Times New Roman"/>
                      </a:endParaRPr>
                    </a:p>
                  </a:txBody>
                  <a:tcPr marL="68580" marR="68580" marT="0" marB="0">
                    <a:lnL>
                      <a:noFill/>
                    </a:lnL>
                    <a:lnR>
                      <a:noFill/>
                    </a:lnR>
                    <a:lnT>
                      <a:noFill/>
                    </a:lnT>
                    <a:lnB w="38100" cap="flat" cmpd="sng" algn="ctr">
                      <a:solidFill>
                        <a:srgbClr val="F79646"/>
                      </a:solidFill>
                      <a:prstDash val="solid"/>
                      <a:round/>
                      <a:headEnd type="none" w="med" len="med"/>
                      <a:tailEnd type="none" w="med" len="med"/>
                    </a:lnB>
                    <a:solidFill>
                      <a:srgbClr val="FFFFFF"/>
                    </a:solidFill>
                  </a:tcPr>
                </a:tc>
                <a:tc>
                  <a:txBody>
                    <a:bodyPr/>
                    <a:lstStyle/>
                    <a:p>
                      <a:pPr>
                        <a:lnSpc>
                          <a:spcPct val="115000"/>
                        </a:lnSpc>
                        <a:spcAft>
                          <a:spcPts val="0"/>
                        </a:spcAft>
                      </a:pPr>
                      <a:r>
                        <a:rPr lang="de-DE" sz="1400" b="1">
                          <a:solidFill>
                            <a:srgbClr val="000000"/>
                          </a:solidFill>
                          <a:latin typeface="Calibri"/>
                          <a:ea typeface="Times New Roman"/>
                          <a:cs typeface="Calibri"/>
                        </a:rPr>
                        <a:t>Passengers per year</a:t>
                      </a:r>
                      <a:endParaRPr lang="de-DE" sz="1400">
                        <a:solidFill>
                          <a:srgbClr val="000000"/>
                        </a:solidFill>
                        <a:latin typeface="Calibri"/>
                        <a:ea typeface="Calibri"/>
                        <a:cs typeface="Times New Roman"/>
                      </a:endParaRPr>
                    </a:p>
                  </a:txBody>
                  <a:tcPr marL="68580" marR="68580" marT="0" marB="0">
                    <a:lnL>
                      <a:noFill/>
                    </a:lnL>
                    <a:lnR>
                      <a:noFill/>
                    </a:lnR>
                    <a:lnT>
                      <a:noFill/>
                    </a:lnT>
                    <a:lnB w="38100" cap="flat" cmpd="sng" algn="ctr">
                      <a:solidFill>
                        <a:srgbClr val="F79646"/>
                      </a:solidFill>
                      <a:prstDash val="solid"/>
                      <a:round/>
                      <a:headEnd type="none" w="med" len="med"/>
                      <a:tailEnd type="none" w="med" len="med"/>
                    </a:lnB>
                    <a:solidFill>
                      <a:srgbClr val="FFFFFF"/>
                    </a:solidFill>
                  </a:tcPr>
                </a:tc>
              </a:tr>
              <a:tr h="528730">
                <a:tc>
                  <a:txBody>
                    <a:bodyPr/>
                    <a:lstStyle/>
                    <a:p>
                      <a:pPr>
                        <a:lnSpc>
                          <a:spcPct val="150000"/>
                        </a:lnSpc>
                        <a:spcAft>
                          <a:spcPts val="0"/>
                        </a:spcAft>
                      </a:pPr>
                      <a:r>
                        <a:rPr lang="de-DE" sz="1400" dirty="0">
                          <a:solidFill>
                            <a:srgbClr val="FFFFFF"/>
                          </a:solidFill>
                          <a:latin typeface="Calibri"/>
                          <a:ea typeface="Times New Roman"/>
                          <a:cs typeface="Calibri"/>
                        </a:rPr>
                        <a:t>Category A</a:t>
                      </a:r>
                      <a:endParaRPr lang="de-DE" sz="1400" dirty="0">
                        <a:solidFill>
                          <a:srgbClr val="000000"/>
                        </a:solidFill>
                        <a:latin typeface="Calibri"/>
                        <a:ea typeface="Calibri"/>
                        <a:cs typeface="Times New Roman"/>
                      </a:endParaRPr>
                    </a:p>
                  </a:txBody>
                  <a:tcPr marL="68580" marR="68580" marT="0" marB="0">
                    <a:lnL>
                      <a:noFill/>
                    </a:lnL>
                    <a:lnR w="12700" cap="flat" cmpd="sng" algn="ctr">
                      <a:solidFill>
                        <a:srgbClr val="FFFFFF"/>
                      </a:solidFill>
                      <a:prstDash val="solid"/>
                      <a:round/>
                      <a:headEnd type="none" w="med" len="med"/>
                      <a:tailEnd type="none" w="med" len="med"/>
                    </a:lnR>
                    <a:lnT w="38100" cap="flat" cmpd="sng" algn="ctr">
                      <a:solidFill>
                        <a:srgbClr val="F79646"/>
                      </a:solidFill>
                      <a:prstDash val="solid"/>
                      <a:round/>
                      <a:headEnd type="none" w="med" len="med"/>
                      <a:tailEnd type="none" w="med" len="med"/>
                    </a:lnT>
                    <a:lnB w="12700" cap="flat" cmpd="sng" algn="ctr">
                      <a:solidFill>
                        <a:srgbClr val="276A7C"/>
                      </a:solidFill>
                      <a:prstDash val="solid"/>
                      <a:round/>
                      <a:headEnd type="none" w="med" len="med"/>
                      <a:tailEnd type="none" w="med" len="med"/>
                    </a:lnB>
                    <a:solidFill>
                      <a:srgbClr val="276A7C"/>
                    </a:solidFill>
                  </a:tcPr>
                </a:tc>
                <a:tc>
                  <a:txBody>
                    <a:bodyPr/>
                    <a:lstStyle/>
                    <a:p>
                      <a:pPr>
                        <a:lnSpc>
                          <a:spcPct val="150000"/>
                        </a:lnSpc>
                        <a:spcAft>
                          <a:spcPts val="1000"/>
                        </a:spcAft>
                      </a:pPr>
                      <a:r>
                        <a:rPr lang="de-DE" sz="1400">
                          <a:solidFill>
                            <a:srgbClr val="000000"/>
                          </a:solidFill>
                          <a:latin typeface="Calibri"/>
                          <a:ea typeface="Times New Roman"/>
                          <a:cs typeface="Calibri"/>
                        </a:rPr>
                        <a:t>Large Community airports</a:t>
                      </a:r>
                      <a:endParaRPr lang="de-DE" sz="1400">
                        <a:solidFill>
                          <a:srgbClr val="000000"/>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79646"/>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nSpc>
                          <a:spcPct val="150000"/>
                        </a:lnSpc>
                        <a:spcAft>
                          <a:spcPts val="1000"/>
                        </a:spcAft>
                      </a:pPr>
                      <a:r>
                        <a:rPr lang="de-DE" sz="1400" dirty="0">
                          <a:solidFill>
                            <a:srgbClr val="000000"/>
                          </a:solidFill>
                          <a:latin typeface="Calibri"/>
                          <a:ea typeface="Times New Roman"/>
                          <a:cs typeface="Calibri"/>
                        </a:rPr>
                        <a:t>&gt; 10 million </a:t>
                      </a:r>
                      <a:endParaRPr lang="de-DE" sz="1400" dirty="0">
                        <a:solidFill>
                          <a:srgbClr val="000000"/>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4BACC6"/>
                      </a:solidFill>
                      <a:prstDash val="solid"/>
                      <a:round/>
                      <a:headEnd type="none" w="med" len="med"/>
                      <a:tailEnd type="none" w="med" len="med"/>
                    </a:lnR>
                    <a:lnT w="38100" cap="flat" cmpd="sng" algn="ctr">
                      <a:solidFill>
                        <a:srgbClr val="F79646"/>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r h="528730">
                <a:tc>
                  <a:txBody>
                    <a:bodyPr/>
                    <a:lstStyle/>
                    <a:p>
                      <a:pPr>
                        <a:lnSpc>
                          <a:spcPct val="150000"/>
                        </a:lnSpc>
                        <a:spcAft>
                          <a:spcPts val="1000"/>
                        </a:spcAft>
                      </a:pPr>
                      <a:r>
                        <a:rPr lang="de-DE" sz="1400" dirty="0">
                          <a:solidFill>
                            <a:srgbClr val="FFFFFF"/>
                          </a:solidFill>
                          <a:latin typeface="Calibri"/>
                          <a:ea typeface="Times New Roman"/>
                          <a:cs typeface="Calibri"/>
                        </a:rPr>
                        <a:t>Category B</a:t>
                      </a:r>
                      <a:endParaRPr lang="de-DE" sz="1400" dirty="0">
                        <a:solidFill>
                          <a:srgbClr val="000000"/>
                        </a:solidFill>
                        <a:latin typeface="Calibri"/>
                        <a:ea typeface="Calibri"/>
                        <a:cs typeface="Times New Roman"/>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276A7C"/>
                      </a:solidFill>
                      <a:prstDash val="solid"/>
                      <a:round/>
                      <a:headEnd type="none" w="med" len="med"/>
                      <a:tailEnd type="none" w="med" len="med"/>
                    </a:lnT>
                    <a:lnB w="12700" cap="flat" cmpd="sng" algn="ctr">
                      <a:solidFill>
                        <a:srgbClr val="276A7C"/>
                      </a:solidFill>
                      <a:prstDash val="solid"/>
                      <a:round/>
                      <a:headEnd type="none" w="med" len="med"/>
                      <a:tailEnd type="none" w="med" len="med"/>
                    </a:lnB>
                    <a:solidFill>
                      <a:srgbClr val="276A7C"/>
                    </a:solidFill>
                  </a:tcPr>
                </a:tc>
                <a:tc>
                  <a:txBody>
                    <a:bodyPr/>
                    <a:lstStyle/>
                    <a:p>
                      <a:pPr>
                        <a:lnSpc>
                          <a:spcPct val="150000"/>
                        </a:lnSpc>
                        <a:spcAft>
                          <a:spcPts val="1000"/>
                        </a:spcAft>
                      </a:pPr>
                      <a:r>
                        <a:rPr lang="de-DE" sz="1400">
                          <a:solidFill>
                            <a:srgbClr val="000000"/>
                          </a:solidFill>
                          <a:latin typeface="Calibri"/>
                          <a:ea typeface="Times New Roman"/>
                          <a:cs typeface="Calibri"/>
                        </a:rPr>
                        <a:t>National Airports</a:t>
                      </a:r>
                      <a:endParaRPr lang="de-DE" sz="1400">
                        <a:solidFill>
                          <a:srgbClr val="000000"/>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6F9"/>
                    </a:solidFill>
                  </a:tcPr>
                </a:tc>
                <a:tc>
                  <a:txBody>
                    <a:bodyPr/>
                    <a:lstStyle/>
                    <a:p>
                      <a:pPr>
                        <a:lnSpc>
                          <a:spcPct val="150000"/>
                        </a:lnSpc>
                        <a:spcAft>
                          <a:spcPts val="1000"/>
                        </a:spcAft>
                      </a:pPr>
                      <a:r>
                        <a:rPr lang="de-DE" sz="1400">
                          <a:solidFill>
                            <a:srgbClr val="000000"/>
                          </a:solidFill>
                          <a:latin typeface="Calibri"/>
                          <a:ea typeface="Times New Roman"/>
                          <a:cs typeface="Calibri"/>
                        </a:rPr>
                        <a:t>5-10 million</a:t>
                      </a:r>
                      <a:endParaRPr lang="de-DE" sz="1400">
                        <a:solidFill>
                          <a:srgbClr val="000000"/>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F6F9"/>
                    </a:solidFill>
                  </a:tcPr>
                </a:tc>
              </a:tr>
              <a:tr h="528730">
                <a:tc>
                  <a:txBody>
                    <a:bodyPr/>
                    <a:lstStyle/>
                    <a:p>
                      <a:pPr>
                        <a:lnSpc>
                          <a:spcPct val="150000"/>
                        </a:lnSpc>
                        <a:spcAft>
                          <a:spcPts val="1000"/>
                        </a:spcAft>
                      </a:pPr>
                      <a:r>
                        <a:rPr lang="de-DE" sz="1400" dirty="0">
                          <a:solidFill>
                            <a:srgbClr val="FFFFFF"/>
                          </a:solidFill>
                          <a:latin typeface="Calibri"/>
                          <a:ea typeface="Times New Roman"/>
                          <a:cs typeface="Calibri"/>
                        </a:rPr>
                        <a:t>Category C</a:t>
                      </a:r>
                      <a:endParaRPr lang="de-DE" sz="1400" dirty="0">
                        <a:solidFill>
                          <a:srgbClr val="000000"/>
                        </a:solidFill>
                        <a:latin typeface="Calibri"/>
                        <a:ea typeface="Calibri"/>
                        <a:cs typeface="Times New Roman"/>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276A7C"/>
                      </a:solidFill>
                      <a:prstDash val="solid"/>
                      <a:round/>
                      <a:headEnd type="none" w="med" len="med"/>
                      <a:tailEnd type="none" w="med" len="med"/>
                    </a:lnT>
                    <a:lnB w="12700" cap="flat" cmpd="sng" algn="ctr">
                      <a:solidFill>
                        <a:srgbClr val="276A7C"/>
                      </a:solidFill>
                      <a:prstDash val="solid"/>
                      <a:round/>
                      <a:headEnd type="none" w="med" len="med"/>
                      <a:tailEnd type="none" w="med" len="med"/>
                    </a:lnB>
                    <a:solidFill>
                      <a:srgbClr val="276A7C"/>
                    </a:solidFill>
                  </a:tcPr>
                </a:tc>
                <a:tc>
                  <a:txBody>
                    <a:bodyPr/>
                    <a:lstStyle/>
                    <a:p>
                      <a:pPr>
                        <a:lnSpc>
                          <a:spcPct val="150000"/>
                        </a:lnSpc>
                        <a:spcAft>
                          <a:spcPts val="1000"/>
                        </a:spcAft>
                      </a:pPr>
                      <a:r>
                        <a:rPr lang="de-DE" sz="1400" dirty="0">
                          <a:solidFill>
                            <a:srgbClr val="000000"/>
                          </a:solidFill>
                          <a:latin typeface="Calibri"/>
                          <a:ea typeface="Times New Roman"/>
                          <a:cs typeface="Calibri"/>
                        </a:rPr>
                        <a:t>Large regional airports</a:t>
                      </a:r>
                      <a:endParaRPr lang="de-DE" sz="1400" dirty="0">
                        <a:solidFill>
                          <a:srgbClr val="000000"/>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c>
                  <a:txBody>
                    <a:bodyPr/>
                    <a:lstStyle/>
                    <a:p>
                      <a:pPr>
                        <a:lnSpc>
                          <a:spcPct val="150000"/>
                        </a:lnSpc>
                        <a:spcAft>
                          <a:spcPts val="1000"/>
                        </a:spcAft>
                      </a:pPr>
                      <a:r>
                        <a:rPr lang="de-DE" sz="1400">
                          <a:solidFill>
                            <a:srgbClr val="000000"/>
                          </a:solidFill>
                          <a:latin typeface="Calibri"/>
                          <a:ea typeface="Times New Roman"/>
                          <a:cs typeface="Calibri"/>
                        </a:rPr>
                        <a:t>1-5 million</a:t>
                      </a:r>
                      <a:endParaRPr lang="de-DE" sz="1400">
                        <a:solidFill>
                          <a:srgbClr val="000000"/>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5D5E2"/>
                    </a:solidFill>
                  </a:tcPr>
                </a:tc>
              </a:tr>
              <a:tr h="528730">
                <a:tc>
                  <a:txBody>
                    <a:bodyPr/>
                    <a:lstStyle/>
                    <a:p>
                      <a:pPr>
                        <a:lnSpc>
                          <a:spcPct val="150000"/>
                        </a:lnSpc>
                        <a:spcAft>
                          <a:spcPts val="0"/>
                        </a:spcAft>
                      </a:pPr>
                      <a:r>
                        <a:rPr lang="de-DE" sz="1400" dirty="0">
                          <a:solidFill>
                            <a:srgbClr val="FFFFFF"/>
                          </a:solidFill>
                          <a:latin typeface="Calibri"/>
                          <a:ea typeface="Times New Roman"/>
                          <a:cs typeface="Calibri"/>
                        </a:rPr>
                        <a:t>Category D</a:t>
                      </a:r>
                      <a:endParaRPr lang="de-DE" sz="1400" dirty="0">
                        <a:solidFill>
                          <a:srgbClr val="000000"/>
                        </a:solidFill>
                        <a:latin typeface="Calibri"/>
                        <a:ea typeface="Calibri"/>
                        <a:cs typeface="Times New Roman"/>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276A7C"/>
                      </a:solidFill>
                      <a:prstDash val="solid"/>
                      <a:round/>
                      <a:headEnd type="none" w="med" len="med"/>
                      <a:tailEnd type="none" w="med" len="med"/>
                    </a:lnT>
                    <a:lnB>
                      <a:noFill/>
                    </a:lnB>
                    <a:solidFill>
                      <a:srgbClr val="276A7C"/>
                    </a:solidFill>
                  </a:tcPr>
                </a:tc>
                <a:tc>
                  <a:txBody>
                    <a:bodyPr/>
                    <a:lstStyle/>
                    <a:p>
                      <a:pPr>
                        <a:lnSpc>
                          <a:spcPct val="150000"/>
                        </a:lnSpc>
                        <a:spcAft>
                          <a:spcPts val="0"/>
                        </a:spcAft>
                      </a:pPr>
                      <a:r>
                        <a:rPr lang="de-DE" sz="1400" dirty="0">
                          <a:solidFill>
                            <a:srgbClr val="000000"/>
                          </a:solidFill>
                          <a:latin typeface="Calibri"/>
                          <a:ea typeface="Times New Roman"/>
                          <a:cs typeface="Calibri"/>
                        </a:rPr>
                        <a:t>Small regional airports</a:t>
                      </a:r>
                      <a:endParaRPr lang="de-DE" sz="1400" dirty="0">
                        <a:solidFill>
                          <a:srgbClr val="000000"/>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DF6F9"/>
                    </a:solidFill>
                  </a:tcPr>
                </a:tc>
                <a:tc>
                  <a:txBody>
                    <a:bodyPr/>
                    <a:lstStyle/>
                    <a:p>
                      <a:pPr>
                        <a:lnSpc>
                          <a:spcPct val="150000"/>
                        </a:lnSpc>
                        <a:spcAft>
                          <a:spcPts val="0"/>
                        </a:spcAft>
                      </a:pPr>
                      <a:r>
                        <a:rPr lang="de-DE" sz="1400" dirty="0">
                          <a:solidFill>
                            <a:srgbClr val="000000"/>
                          </a:solidFill>
                          <a:latin typeface="Calibri"/>
                          <a:ea typeface="Times New Roman"/>
                          <a:cs typeface="Calibri"/>
                        </a:rPr>
                        <a:t>&lt; 1 million</a:t>
                      </a:r>
                      <a:endParaRPr lang="de-DE" sz="1400" dirty="0">
                        <a:solidFill>
                          <a:srgbClr val="000000"/>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EDF6F9"/>
                    </a:solidFill>
                  </a:tcPr>
                </a:tc>
              </a:tr>
            </a:tbl>
          </a:graphicData>
        </a:graphic>
      </p:graphicFrame>
      <p:sp>
        <p:nvSpPr>
          <p:cNvPr id="7" name="TextBox 6"/>
          <p:cNvSpPr txBox="1"/>
          <p:nvPr/>
        </p:nvSpPr>
        <p:spPr>
          <a:xfrm>
            <a:off x="611560" y="1772816"/>
            <a:ext cx="8496944" cy="2308324"/>
          </a:xfrm>
          <a:prstGeom prst="rect">
            <a:avLst/>
          </a:prstGeom>
          <a:noFill/>
        </p:spPr>
        <p:txBody>
          <a:bodyPr wrap="square" rtlCol="0">
            <a:spAutoFit/>
          </a:bodyPr>
          <a:lstStyle/>
          <a:p>
            <a:pPr>
              <a:lnSpc>
                <a:spcPct val="200000"/>
              </a:lnSpc>
            </a:pPr>
            <a:r>
              <a:rPr lang="de-DE" sz="2400" dirty="0" smtClean="0"/>
              <a:t>- There is no consistent definition.</a:t>
            </a:r>
          </a:p>
          <a:p>
            <a:pPr>
              <a:lnSpc>
                <a:spcPct val="200000"/>
              </a:lnSpc>
              <a:buFontTx/>
              <a:buChar char="-"/>
            </a:pPr>
            <a:r>
              <a:rPr lang="de-DE" sz="2400" dirty="0" smtClean="0"/>
              <a:t> Each organization has its own definition (ACI, ADV, DFS </a:t>
            </a:r>
            <a:r>
              <a:rPr lang="de-DE" sz="2400" dirty="0" smtClean="0"/>
              <a:t>...)</a:t>
            </a:r>
            <a:endParaRPr lang="de-DE" sz="2400" dirty="0" smtClean="0"/>
          </a:p>
          <a:p>
            <a:pPr>
              <a:lnSpc>
                <a:spcPct val="200000"/>
              </a:lnSpc>
              <a:buFontTx/>
              <a:buChar char="-"/>
            </a:pPr>
            <a:endParaRPr lang="de-DE" sz="2400" dirty="0" smtClean="0"/>
          </a:p>
        </p:txBody>
      </p:sp>
      <p:sp>
        <p:nvSpPr>
          <p:cNvPr id="8" name="Fußzeilenplatzhalter 2"/>
          <p:cNvSpPr>
            <a:spLocks noGrp="1"/>
          </p:cNvSpPr>
          <p:nvPr>
            <p:ph type="ftr" sz="quarter" idx="11"/>
          </p:nvPr>
        </p:nvSpPr>
        <p:spPr>
          <a:xfrm>
            <a:off x="1907704" y="6356350"/>
            <a:ext cx="4112096" cy="365125"/>
          </a:xfrm>
        </p:spPr>
        <p:txBody>
          <a:bodyPr/>
          <a:lstStyle/>
          <a:p>
            <a:pPr>
              <a:defRPr/>
            </a:pPr>
            <a:r>
              <a:rPr lang="de-DE" dirty="0" smtClean="0"/>
              <a:t>Küsgen / Ehmer  Potential </a:t>
            </a:r>
            <a:r>
              <a:rPr lang="de-DE" dirty="0" err="1" smtClean="0"/>
              <a:t>for</a:t>
            </a:r>
            <a:r>
              <a:rPr lang="de-DE" dirty="0" smtClean="0"/>
              <a:t> </a:t>
            </a:r>
            <a:r>
              <a:rPr lang="de-DE" dirty="0" err="1" smtClean="0"/>
              <a:t>Privatization</a:t>
            </a:r>
            <a:r>
              <a:rPr lang="de-DE" dirty="0" smtClean="0"/>
              <a:t> </a:t>
            </a:r>
            <a:r>
              <a:rPr lang="de-DE" dirty="0" err="1" smtClean="0"/>
              <a:t>of</a:t>
            </a:r>
            <a:r>
              <a:rPr lang="de-DE" dirty="0" smtClean="0"/>
              <a:t> </a:t>
            </a:r>
            <a:r>
              <a:rPr lang="de-DE" dirty="0" err="1" smtClean="0"/>
              <a:t>regonal</a:t>
            </a:r>
            <a:r>
              <a:rPr lang="de-DE" dirty="0" smtClean="0"/>
              <a:t> </a:t>
            </a:r>
            <a:r>
              <a:rPr lang="de-DE" dirty="0" err="1" smtClean="0"/>
              <a:t>airprots</a:t>
            </a:r>
            <a:r>
              <a:rPr lang="de-DE" dirty="0" smtClean="0"/>
              <a:t> </a:t>
            </a:r>
            <a:endParaRPr lang="de-DE"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924944"/>
            <a:ext cx="8229600" cy="1143000"/>
          </a:xfrm>
        </p:spPr>
        <p:txBody>
          <a:bodyPr/>
          <a:lstStyle/>
          <a:p>
            <a:r>
              <a:rPr lang="de-DE" dirty="0" smtClean="0"/>
              <a:t>Thank you for your attention.</a:t>
            </a:r>
            <a:endParaRPr lang="de-DE" dirty="0"/>
          </a:p>
        </p:txBody>
      </p:sp>
      <p:sp>
        <p:nvSpPr>
          <p:cNvPr id="3" name="Date Placeholder 2"/>
          <p:cNvSpPr>
            <a:spLocks noGrp="1"/>
          </p:cNvSpPr>
          <p:nvPr>
            <p:ph type="dt" sz="half" idx="10"/>
          </p:nvPr>
        </p:nvSpPr>
        <p:spPr/>
        <p:txBody>
          <a:bodyPr/>
          <a:lstStyle/>
          <a:p>
            <a:pPr>
              <a:defRPr/>
            </a:pPr>
            <a:r>
              <a:rPr lang="en-US" smtClean="0"/>
              <a:t>20/7/2011</a:t>
            </a:r>
            <a:endParaRPr lang="de-DE" dirty="0"/>
          </a:p>
        </p:txBody>
      </p:sp>
      <p:sp>
        <p:nvSpPr>
          <p:cNvPr id="5" name="Slide Number Placeholder 4"/>
          <p:cNvSpPr>
            <a:spLocks noGrp="1"/>
          </p:cNvSpPr>
          <p:nvPr>
            <p:ph type="sldNum" sz="quarter" idx="12"/>
          </p:nvPr>
        </p:nvSpPr>
        <p:spPr/>
        <p:txBody>
          <a:bodyPr/>
          <a:lstStyle/>
          <a:p>
            <a:pPr>
              <a:defRPr/>
            </a:pPr>
            <a:fld id="{46E22231-E58C-4B49-BC75-1FBA1E22D591}" type="slidenum">
              <a:rPr lang="de-DE" smtClean="0"/>
              <a:pPr>
                <a:defRPr/>
              </a:pPr>
              <a:t>30</a:t>
            </a:fld>
            <a:endParaRPr lang="de-DE" dirty="0"/>
          </a:p>
        </p:txBody>
      </p:sp>
      <p:sp>
        <p:nvSpPr>
          <p:cNvPr id="6" name="Footer Placeholder 4"/>
          <p:cNvSpPr>
            <a:spLocks noGrp="1"/>
          </p:cNvSpPr>
          <p:nvPr>
            <p:ph type="ftr" sz="quarter" idx="4294967295"/>
          </p:nvPr>
        </p:nvSpPr>
        <p:spPr>
          <a:xfrm>
            <a:off x="2411760" y="6356350"/>
            <a:ext cx="403244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de-DE" dirty="0" smtClean="0"/>
              <a:t>Nils Küsgen – Potential for Privatization of Regional Airports</a:t>
            </a:r>
            <a:endParaRPr lang="de-DE" dirty="0"/>
          </a:p>
        </p:txBody>
      </p:sp>
      <p:pic>
        <p:nvPicPr>
          <p:cNvPr id="7" name="Picture 11" descr="GAP Logo"/>
          <p:cNvPicPr>
            <a:picLocks noChangeAspect="1" noChangeArrowheads="1"/>
          </p:cNvPicPr>
          <p:nvPr/>
        </p:nvPicPr>
        <p:blipFill>
          <a:blip r:embed="rId3" cstate="print"/>
          <a:srcRect/>
          <a:stretch>
            <a:fillRect/>
          </a:stretch>
        </p:blipFill>
        <p:spPr bwMode="auto">
          <a:xfrm>
            <a:off x="7667625" y="1426294"/>
            <a:ext cx="1441450" cy="49053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91064" cy="1143000"/>
          </a:xfrm>
        </p:spPr>
        <p:txBody>
          <a:bodyPr/>
          <a:lstStyle/>
          <a:p>
            <a:r>
              <a:rPr lang="de-DE" dirty="0" smtClean="0"/>
              <a:t>Failed capacity increase</a:t>
            </a:r>
            <a:endParaRPr lang="de-DE" dirty="0"/>
          </a:p>
        </p:txBody>
      </p:sp>
      <p:sp>
        <p:nvSpPr>
          <p:cNvPr id="3" name="Date Placeholder 2"/>
          <p:cNvSpPr>
            <a:spLocks noGrp="1"/>
          </p:cNvSpPr>
          <p:nvPr>
            <p:ph type="dt" sz="half" idx="10"/>
          </p:nvPr>
        </p:nvSpPr>
        <p:spPr/>
        <p:txBody>
          <a:bodyPr/>
          <a:lstStyle/>
          <a:p>
            <a:pPr>
              <a:defRPr/>
            </a:pPr>
            <a:r>
              <a:rPr lang="en-US" smtClean="0"/>
              <a:t>20/7/2011</a:t>
            </a:r>
            <a:endParaRPr lang="de-DE" dirty="0"/>
          </a:p>
        </p:txBody>
      </p:sp>
      <p:sp>
        <p:nvSpPr>
          <p:cNvPr id="5" name="Slide Number Placeholder 4"/>
          <p:cNvSpPr>
            <a:spLocks noGrp="1"/>
          </p:cNvSpPr>
          <p:nvPr>
            <p:ph type="sldNum" sz="quarter" idx="12"/>
          </p:nvPr>
        </p:nvSpPr>
        <p:spPr/>
        <p:txBody>
          <a:bodyPr/>
          <a:lstStyle/>
          <a:p>
            <a:pPr>
              <a:defRPr/>
            </a:pPr>
            <a:fld id="{46E22231-E58C-4B49-BC75-1FBA1E22D591}" type="slidenum">
              <a:rPr lang="de-DE" smtClean="0"/>
              <a:pPr>
                <a:defRPr/>
              </a:pPr>
              <a:t>31</a:t>
            </a:fld>
            <a:endParaRPr lang="de-DE" dirty="0"/>
          </a:p>
        </p:txBody>
      </p:sp>
      <p:sp>
        <p:nvSpPr>
          <p:cNvPr id="6" name="TextBox 5"/>
          <p:cNvSpPr txBox="1"/>
          <p:nvPr/>
        </p:nvSpPr>
        <p:spPr>
          <a:xfrm>
            <a:off x="1331640" y="1988840"/>
            <a:ext cx="6552728" cy="461665"/>
          </a:xfrm>
          <a:prstGeom prst="rect">
            <a:avLst/>
          </a:prstGeom>
          <a:noFill/>
        </p:spPr>
        <p:txBody>
          <a:bodyPr wrap="square" rtlCol="0">
            <a:spAutoFit/>
          </a:bodyPr>
          <a:lstStyle/>
          <a:p>
            <a:pPr algn="ctr"/>
            <a:r>
              <a:rPr lang="de-DE" sz="2400" dirty="0" smtClean="0"/>
              <a:t>Decrease in regional GDP by</a:t>
            </a:r>
            <a:endParaRPr lang="de-DE" sz="2400" dirty="0"/>
          </a:p>
        </p:txBody>
      </p:sp>
      <p:sp>
        <p:nvSpPr>
          <p:cNvPr id="7" name="Down Arrow 6"/>
          <p:cNvSpPr/>
          <p:nvPr/>
        </p:nvSpPr>
        <p:spPr>
          <a:xfrm>
            <a:off x="3779912" y="2708920"/>
            <a:ext cx="2160240" cy="316835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t>2.5% </a:t>
            </a:r>
          </a:p>
          <a:p>
            <a:pPr algn="ctr"/>
            <a:r>
              <a:rPr lang="de-DE" sz="3200" dirty="0" smtClean="0"/>
              <a:t>-</a:t>
            </a:r>
          </a:p>
          <a:p>
            <a:pPr algn="ctr"/>
            <a:r>
              <a:rPr lang="de-DE" sz="3200" dirty="0" smtClean="0"/>
              <a:t>3% </a:t>
            </a:r>
            <a:endParaRPr lang="de-DE" sz="3200" dirty="0">
              <a:solidFill>
                <a:schemeClr val="bg2"/>
              </a:solidFill>
            </a:endParaRPr>
          </a:p>
        </p:txBody>
      </p:sp>
      <p:sp>
        <p:nvSpPr>
          <p:cNvPr id="8" name="Footer Placeholder 4"/>
          <p:cNvSpPr>
            <a:spLocks noGrp="1"/>
          </p:cNvSpPr>
          <p:nvPr>
            <p:ph type="ftr" sz="quarter" idx="4294967295"/>
          </p:nvPr>
        </p:nvSpPr>
        <p:spPr>
          <a:xfrm>
            <a:off x="2411760" y="6356350"/>
            <a:ext cx="403244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de-DE" dirty="0" smtClean="0"/>
              <a:t>Nils Küsgen – Potential for Privatization of Regional Airports</a:t>
            </a:r>
            <a:endParaRPr lang="de-DE"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Ethiad at Hahn</a:t>
            </a:r>
            <a:endParaRPr lang="de-DE" dirty="0"/>
          </a:p>
        </p:txBody>
      </p:sp>
      <p:sp>
        <p:nvSpPr>
          <p:cNvPr id="3" name="Date Placeholder 2"/>
          <p:cNvSpPr>
            <a:spLocks noGrp="1"/>
          </p:cNvSpPr>
          <p:nvPr>
            <p:ph type="dt" sz="half" idx="10"/>
          </p:nvPr>
        </p:nvSpPr>
        <p:spPr/>
        <p:txBody>
          <a:bodyPr/>
          <a:lstStyle/>
          <a:p>
            <a:pPr>
              <a:defRPr/>
            </a:pPr>
            <a:r>
              <a:rPr lang="en-US" smtClean="0"/>
              <a:t>20/7/2011</a:t>
            </a:r>
            <a:endParaRPr lang="de-DE" dirty="0"/>
          </a:p>
        </p:txBody>
      </p:sp>
      <p:sp>
        <p:nvSpPr>
          <p:cNvPr id="5" name="Slide Number Placeholder 4"/>
          <p:cNvSpPr>
            <a:spLocks noGrp="1"/>
          </p:cNvSpPr>
          <p:nvPr>
            <p:ph type="sldNum" sz="quarter" idx="12"/>
          </p:nvPr>
        </p:nvSpPr>
        <p:spPr/>
        <p:txBody>
          <a:bodyPr/>
          <a:lstStyle/>
          <a:p>
            <a:pPr>
              <a:defRPr/>
            </a:pPr>
            <a:fld id="{46E22231-E58C-4B49-BC75-1FBA1E22D591}" type="slidenum">
              <a:rPr lang="de-DE" smtClean="0"/>
              <a:pPr>
                <a:defRPr/>
              </a:pPr>
              <a:t>32</a:t>
            </a:fld>
            <a:endParaRPr lang="de-DE" dirty="0"/>
          </a:p>
        </p:txBody>
      </p:sp>
      <p:pic>
        <p:nvPicPr>
          <p:cNvPr id="1026" name="Picture 2" descr="C:\Users\Nils\Desktop\THESIS\Präsi\ethiad 777.jpg"/>
          <p:cNvPicPr>
            <a:picLocks noChangeAspect="1" noChangeArrowheads="1"/>
          </p:cNvPicPr>
          <p:nvPr/>
        </p:nvPicPr>
        <p:blipFill>
          <a:blip r:embed="rId3" cstate="print"/>
          <a:srcRect/>
          <a:stretch>
            <a:fillRect/>
          </a:stretch>
        </p:blipFill>
        <p:spPr bwMode="auto">
          <a:xfrm>
            <a:off x="683568" y="1916832"/>
            <a:ext cx="3049750" cy="2016224"/>
          </a:xfrm>
          <a:prstGeom prst="rect">
            <a:avLst/>
          </a:prstGeom>
          <a:noFill/>
        </p:spPr>
      </p:pic>
      <p:sp>
        <p:nvSpPr>
          <p:cNvPr id="7" name="TextBox 6"/>
          <p:cNvSpPr txBox="1"/>
          <p:nvPr/>
        </p:nvSpPr>
        <p:spPr>
          <a:xfrm>
            <a:off x="3851920" y="1844824"/>
            <a:ext cx="4608512" cy="2862322"/>
          </a:xfrm>
          <a:prstGeom prst="rect">
            <a:avLst/>
          </a:prstGeom>
          <a:noFill/>
        </p:spPr>
        <p:txBody>
          <a:bodyPr wrap="square" rtlCol="0">
            <a:spAutoFit/>
          </a:bodyPr>
          <a:lstStyle/>
          <a:p>
            <a:pPr>
              <a:buFontTx/>
              <a:buChar char="-"/>
            </a:pPr>
            <a:r>
              <a:rPr lang="de-DE" dirty="0" smtClean="0"/>
              <a:t>Since first week of July, regular traffic between Hahn and Abu Dhabi</a:t>
            </a:r>
          </a:p>
          <a:p>
            <a:pPr>
              <a:buFontTx/>
              <a:buChar char="-"/>
            </a:pPr>
            <a:endParaRPr lang="de-DE" dirty="0" smtClean="0"/>
          </a:p>
          <a:p>
            <a:pPr>
              <a:buFontTx/>
              <a:buChar char="-"/>
            </a:pPr>
            <a:r>
              <a:rPr lang="de-DE" dirty="0" smtClean="0"/>
              <a:t> Ethiad put a brandnew Boeing 777-200F into operation</a:t>
            </a:r>
          </a:p>
          <a:p>
            <a:pPr>
              <a:buFontTx/>
              <a:buChar char="-"/>
            </a:pPr>
            <a:endParaRPr lang="de-DE" dirty="0" smtClean="0"/>
          </a:p>
          <a:p>
            <a:pPr>
              <a:buFontTx/>
              <a:buChar char="-"/>
            </a:pPr>
            <a:r>
              <a:rPr lang="de-DE" dirty="0" smtClean="0"/>
              <a:t> This plane has the lowest operatin costs for a freighter in the world</a:t>
            </a:r>
          </a:p>
          <a:p>
            <a:pPr>
              <a:buFontTx/>
              <a:buChar char="-"/>
            </a:pPr>
            <a:endParaRPr lang="de-DE" dirty="0" smtClean="0"/>
          </a:p>
          <a:p>
            <a:pPr>
              <a:buFontTx/>
              <a:buChar char="-"/>
            </a:pPr>
            <a:r>
              <a:rPr lang="de-DE" dirty="0" smtClean="0"/>
              <a:t>It can carry up to 102 tonns </a:t>
            </a:r>
            <a:endParaRPr lang="de-DE" dirty="0"/>
          </a:p>
        </p:txBody>
      </p:sp>
      <p:sp>
        <p:nvSpPr>
          <p:cNvPr id="8" name="TextBox 7"/>
          <p:cNvSpPr txBox="1"/>
          <p:nvPr/>
        </p:nvSpPr>
        <p:spPr>
          <a:xfrm>
            <a:off x="755576" y="4797152"/>
            <a:ext cx="8064896" cy="861774"/>
          </a:xfrm>
          <a:prstGeom prst="rect">
            <a:avLst/>
          </a:prstGeom>
          <a:noFill/>
        </p:spPr>
        <p:txBody>
          <a:bodyPr wrap="square" rtlCol="0">
            <a:spAutoFit/>
          </a:bodyPr>
          <a:lstStyle/>
          <a:p>
            <a:pPr>
              <a:buFont typeface="Arial" pitchFamily="34" charset="0"/>
              <a:buChar char="•"/>
            </a:pPr>
            <a:r>
              <a:rPr lang="de-DE" dirty="0" smtClean="0"/>
              <a:t> 49% increase in freight at Hahn airport </a:t>
            </a:r>
            <a:r>
              <a:rPr lang="de-DE" sz="1400" dirty="0" smtClean="0"/>
              <a:t>(between Janurary and May, compared to 2010)</a:t>
            </a:r>
          </a:p>
          <a:p>
            <a:pPr>
              <a:buFont typeface="Arial" pitchFamily="34" charset="0"/>
              <a:buChar char="•"/>
            </a:pPr>
            <a:endParaRPr lang="de-DE" sz="1400" dirty="0" smtClean="0"/>
          </a:p>
          <a:p>
            <a:pPr>
              <a:buFont typeface="Arial" pitchFamily="34" charset="0"/>
              <a:buChar char="•"/>
            </a:pPr>
            <a:endParaRPr lang="de-DE" dirty="0"/>
          </a:p>
        </p:txBody>
      </p:sp>
      <p:sp>
        <p:nvSpPr>
          <p:cNvPr id="9" name="Footer Placeholder 4"/>
          <p:cNvSpPr>
            <a:spLocks noGrp="1"/>
          </p:cNvSpPr>
          <p:nvPr>
            <p:ph type="ftr" sz="quarter" idx="4294967295"/>
          </p:nvPr>
        </p:nvSpPr>
        <p:spPr>
          <a:xfrm>
            <a:off x="2411760" y="6356350"/>
            <a:ext cx="403244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de-DE" dirty="0" smtClean="0"/>
              <a:t>Nils Küsgen – Potential for Privatization of Regional Airports</a:t>
            </a:r>
            <a:endParaRPr lang="de-DE"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Rhein-Main Area</a:t>
            </a:r>
            <a:endParaRPr lang="de-DE" dirty="0"/>
          </a:p>
        </p:txBody>
      </p:sp>
      <p:sp>
        <p:nvSpPr>
          <p:cNvPr id="3" name="Date Placeholder 2"/>
          <p:cNvSpPr>
            <a:spLocks noGrp="1"/>
          </p:cNvSpPr>
          <p:nvPr>
            <p:ph type="dt" sz="half" idx="10"/>
          </p:nvPr>
        </p:nvSpPr>
        <p:spPr/>
        <p:txBody>
          <a:bodyPr/>
          <a:lstStyle/>
          <a:p>
            <a:pPr>
              <a:defRPr/>
            </a:pPr>
            <a:r>
              <a:rPr lang="en-US" smtClean="0"/>
              <a:t>20/7/2011</a:t>
            </a:r>
            <a:endParaRPr lang="de-DE" dirty="0"/>
          </a:p>
        </p:txBody>
      </p:sp>
      <p:sp>
        <p:nvSpPr>
          <p:cNvPr id="4" name="Footer Placeholder 3"/>
          <p:cNvSpPr>
            <a:spLocks noGrp="1"/>
          </p:cNvSpPr>
          <p:nvPr>
            <p:ph type="ftr" sz="quarter" idx="11"/>
          </p:nvPr>
        </p:nvSpPr>
        <p:spPr/>
        <p:txBody>
          <a:bodyPr/>
          <a:lstStyle/>
          <a:p>
            <a:pPr>
              <a:defRPr/>
            </a:pPr>
            <a:r>
              <a:rPr lang="de-DE" smtClean="0"/>
              <a:t>Nils Küsgen – Potential for Privatization of Regional Airports</a:t>
            </a:r>
            <a:endParaRPr lang="de-DE" dirty="0"/>
          </a:p>
        </p:txBody>
      </p:sp>
      <p:sp>
        <p:nvSpPr>
          <p:cNvPr id="5" name="Slide Number Placeholder 4"/>
          <p:cNvSpPr>
            <a:spLocks noGrp="1"/>
          </p:cNvSpPr>
          <p:nvPr>
            <p:ph type="sldNum" sz="quarter" idx="12"/>
          </p:nvPr>
        </p:nvSpPr>
        <p:spPr/>
        <p:txBody>
          <a:bodyPr/>
          <a:lstStyle/>
          <a:p>
            <a:pPr>
              <a:defRPr/>
            </a:pPr>
            <a:fld id="{46E22231-E58C-4B49-BC75-1FBA1E22D591}" type="slidenum">
              <a:rPr lang="de-DE" smtClean="0"/>
              <a:pPr>
                <a:defRPr/>
              </a:pPr>
              <a:t>33</a:t>
            </a:fld>
            <a:endParaRPr lang="de-DE" dirty="0"/>
          </a:p>
        </p:txBody>
      </p:sp>
      <p:pic>
        <p:nvPicPr>
          <p:cNvPr id="70658" name="Picture 2" descr="C:\Users\Nils\Desktop\THESIS\Präsi\Fraport-hbf-hbf-hahn.JPG"/>
          <p:cNvPicPr>
            <a:picLocks noChangeAspect="1" noChangeArrowheads="1"/>
          </p:cNvPicPr>
          <p:nvPr/>
        </p:nvPicPr>
        <p:blipFill>
          <a:blip r:embed="rId3" cstate="print"/>
          <a:srcRect/>
          <a:stretch>
            <a:fillRect/>
          </a:stretch>
        </p:blipFill>
        <p:spPr bwMode="auto">
          <a:xfrm>
            <a:off x="611837" y="1700808"/>
            <a:ext cx="8336885" cy="4176464"/>
          </a:xfrm>
          <a:prstGeom prst="rect">
            <a:avLst/>
          </a:prstGeom>
          <a:noFill/>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dirty="0"/>
          </a:p>
        </p:txBody>
      </p:sp>
      <p:sp>
        <p:nvSpPr>
          <p:cNvPr id="3" name="Date Placeholder 2"/>
          <p:cNvSpPr>
            <a:spLocks noGrp="1"/>
          </p:cNvSpPr>
          <p:nvPr>
            <p:ph type="dt" sz="half" idx="10"/>
          </p:nvPr>
        </p:nvSpPr>
        <p:spPr/>
        <p:txBody>
          <a:bodyPr/>
          <a:lstStyle/>
          <a:p>
            <a:pPr>
              <a:defRPr/>
            </a:pPr>
            <a:r>
              <a:rPr lang="en-US" smtClean="0"/>
              <a:t>20/7/2011</a:t>
            </a:r>
            <a:endParaRPr lang="de-DE" dirty="0"/>
          </a:p>
        </p:txBody>
      </p:sp>
      <p:sp>
        <p:nvSpPr>
          <p:cNvPr id="4" name="Footer Placeholder 3"/>
          <p:cNvSpPr>
            <a:spLocks noGrp="1"/>
          </p:cNvSpPr>
          <p:nvPr>
            <p:ph type="ftr" sz="quarter" idx="11"/>
          </p:nvPr>
        </p:nvSpPr>
        <p:spPr/>
        <p:txBody>
          <a:bodyPr/>
          <a:lstStyle/>
          <a:p>
            <a:pPr>
              <a:defRPr/>
            </a:pPr>
            <a:r>
              <a:rPr lang="de-DE" smtClean="0"/>
              <a:t>Nils Küsgen – Potential for Privatization of Regional Airports</a:t>
            </a:r>
            <a:endParaRPr lang="de-DE" dirty="0"/>
          </a:p>
        </p:txBody>
      </p:sp>
      <p:sp>
        <p:nvSpPr>
          <p:cNvPr id="5" name="Slide Number Placeholder 4"/>
          <p:cNvSpPr>
            <a:spLocks noGrp="1"/>
          </p:cNvSpPr>
          <p:nvPr>
            <p:ph type="sldNum" sz="quarter" idx="12"/>
          </p:nvPr>
        </p:nvSpPr>
        <p:spPr/>
        <p:txBody>
          <a:bodyPr/>
          <a:lstStyle/>
          <a:p>
            <a:pPr>
              <a:defRPr/>
            </a:pPr>
            <a:fld id="{46E22231-E58C-4B49-BC75-1FBA1E22D591}" type="slidenum">
              <a:rPr lang="de-DE" smtClean="0"/>
              <a:pPr>
                <a:defRPr/>
              </a:pPr>
              <a:t>34</a:t>
            </a:fld>
            <a:endParaRPr lang="de-DE" dirty="0"/>
          </a:p>
        </p:txBody>
      </p:sp>
      <p:pic>
        <p:nvPicPr>
          <p:cNvPr id="71682" name="Picture 2" descr="C:\Users\Nils\Desktop\THESIS\Präsi\Letzte_Meldungen.JPG"/>
          <p:cNvPicPr>
            <a:picLocks noChangeAspect="1" noChangeArrowheads="1"/>
          </p:cNvPicPr>
          <p:nvPr/>
        </p:nvPicPr>
        <p:blipFill>
          <a:blip r:embed="rId2" cstate="print"/>
          <a:srcRect/>
          <a:stretch>
            <a:fillRect/>
          </a:stretch>
        </p:blipFill>
        <p:spPr bwMode="auto">
          <a:xfrm>
            <a:off x="971600" y="260648"/>
            <a:ext cx="5400600" cy="6035966"/>
          </a:xfrm>
          <a:prstGeom prst="rect">
            <a:avLst/>
          </a:prstGeo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91064" cy="1143000"/>
          </a:xfrm>
        </p:spPr>
        <p:txBody>
          <a:bodyPr/>
          <a:lstStyle/>
          <a:p>
            <a:r>
              <a:rPr lang="de-DE" dirty="0" smtClean="0"/>
              <a:t>Shareholders</a:t>
            </a:r>
            <a:endParaRPr lang="de-DE" dirty="0"/>
          </a:p>
        </p:txBody>
      </p:sp>
      <p:sp>
        <p:nvSpPr>
          <p:cNvPr id="3" name="Date Placeholder 2"/>
          <p:cNvSpPr>
            <a:spLocks noGrp="1"/>
          </p:cNvSpPr>
          <p:nvPr>
            <p:ph type="dt" sz="half" idx="10"/>
          </p:nvPr>
        </p:nvSpPr>
        <p:spPr/>
        <p:txBody>
          <a:bodyPr/>
          <a:lstStyle/>
          <a:p>
            <a:pPr>
              <a:defRPr/>
            </a:pPr>
            <a:r>
              <a:rPr lang="en-US" smtClean="0"/>
              <a:t>20/7/2011</a:t>
            </a:r>
            <a:endParaRPr lang="de-DE" dirty="0"/>
          </a:p>
        </p:txBody>
      </p:sp>
      <p:sp>
        <p:nvSpPr>
          <p:cNvPr id="5" name="Slide Number Placeholder 4"/>
          <p:cNvSpPr>
            <a:spLocks noGrp="1"/>
          </p:cNvSpPr>
          <p:nvPr>
            <p:ph type="sldNum" sz="quarter" idx="12"/>
          </p:nvPr>
        </p:nvSpPr>
        <p:spPr/>
        <p:txBody>
          <a:bodyPr/>
          <a:lstStyle/>
          <a:p>
            <a:pPr>
              <a:defRPr/>
            </a:pPr>
            <a:fld id="{46E22231-E58C-4B49-BC75-1FBA1E22D591}" type="slidenum">
              <a:rPr lang="de-DE" smtClean="0"/>
              <a:pPr>
                <a:defRPr/>
              </a:pPr>
              <a:t>35</a:t>
            </a:fld>
            <a:endParaRPr lang="de-DE" dirty="0"/>
          </a:p>
        </p:txBody>
      </p:sp>
      <p:graphicFrame>
        <p:nvGraphicFramePr>
          <p:cNvPr id="7" name="Table 6"/>
          <p:cNvGraphicFramePr>
            <a:graphicFrameLocks noGrp="1"/>
          </p:cNvGraphicFramePr>
          <p:nvPr/>
        </p:nvGraphicFramePr>
        <p:xfrm>
          <a:off x="1475656" y="1556792"/>
          <a:ext cx="5715000" cy="2148840"/>
        </p:xfrm>
        <a:graphic>
          <a:graphicData uri="http://schemas.openxmlformats.org/drawingml/2006/table">
            <a:tbl>
              <a:tblPr/>
              <a:tblGrid>
                <a:gridCol w="2540000"/>
                <a:gridCol w="3175000"/>
              </a:tblGrid>
              <a:tr h="0">
                <a:tc>
                  <a:txBody>
                    <a:bodyPr/>
                    <a:lstStyle/>
                    <a:p>
                      <a:pPr algn="l"/>
                      <a:r>
                        <a:rPr lang="de-DE" b="1" dirty="0">
                          <a:solidFill>
                            <a:srgbClr val="FFFFFF"/>
                          </a:solidFill>
                        </a:rPr>
                        <a:t>Shareholder </a:t>
                      </a:r>
                      <a:r>
                        <a:rPr lang="de-DE" b="1" dirty="0" smtClean="0">
                          <a:solidFill>
                            <a:srgbClr val="FFFFFF"/>
                          </a:solidFill>
                        </a:rPr>
                        <a:t>structure  </a:t>
                      </a:r>
                      <a:endParaRPr lang="de-DE" dirty="0">
                        <a:solidFill>
                          <a:srgbClr val="FFFFFF"/>
                        </a:solidFill>
                      </a:endParaRPr>
                    </a:p>
                  </a:txBody>
                  <a:tcPr marL="19050" marR="19050" marT="19050" marB="19050">
                    <a:lnL>
                      <a:noFill/>
                    </a:lnL>
                    <a:lnR>
                      <a:noFill/>
                    </a:lnR>
                    <a:lnT>
                      <a:noFill/>
                    </a:lnT>
                    <a:lnB>
                      <a:noFill/>
                    </a:lnB>
                    <a:solidFill>
                      <a:srgbClr val="8C96C8"/>
                    </a:solidFill>
                  </a:tcPr>
                </a:tc>
                <a:tc>
                  <a:txBody>
                    <a:bodyPr/>
                    <a:lstStyle/>
                    <a:p>
                      <a:pPr algn="l"/>
                      <a:r>
                        <a:rPr lang="de-DE" dirty="0" smtClean="0">
                          <a:solidFill>
                            <a:srgbClr val="FFFFFF"/>
                          </a:solidFill>
                        </a:rPr>
                        <a:t>Fraport</a:t>
                      </a:r>
                      <a:endParaRPr lang="de-DE" dirty="0">
                        <a:solidFill>
                          <a:srgbClr val="FFFFFF"/>
                        </a:solidFill>
                      </a:endParaRPr>
                    </a:p>
                  </a:txBody>
                  <a:tcPr marL="19050" marR="19050" marT="19050" marB="19050">
                    <a:lnL>
                      <a:noFill/>
                    </a:lnL>
                    <a:lnR>
                      <a:noFill/>
                    </a:lnR>
                    <a:lnB>
                      <a:noFill/>
                    </a:lnB>
                    <a:solidFill>
                      <a:srgbClr val="8C96C8"/>
                    </a:solidFill>
                  </a:tcPr>
                </a:tc>
              </a:tr>
              <a:tr h="0">
                <a:tc>
                  <a:txBody>
                    <a:bodyPr/>
                    <a:lstStyle/>
                    <a:p>
                      <a:r>
                        <a:rPr lang="de-DE"/>
                        <a:t>State of Hesse</a:t>
                      </a:r>
                    </a:p>
                  </a:txBody>
                  <a:tcPr marL="19050" marR="19050" marT="19050" marB="19050">
                    <a:lnL>
                      <a:noFill/>
                    </a:lnL>
                    <a:lnR>
                      <a:noFill/>
                    </a:lnR>
                    <a:lnT>
                      <a:noFill/>
                    </a:lnT>
                    <a:lnB>
                      <a:noFill/>
                    </a:lnB>
                    <a:solidFill>
                      <a:srgbClr val="CCCCCC"/>
                    </a:solidFill>
                  </a:tcPr>
                </a:tc>
                <a:tc>
                  <a:txBody>
                    <a:bodyPr/>
                    <a:lstStyle/>
                    <a:p>
                      <a:r>
                        <a:rPr lang="de-DE"/>
                        <a:t>31.49 %</a:t>
                      </a:r>
                    </a:p>
                  </a:txBody>
                  <a:tcPr marL="19050" marR="19050" marT="19050" marB="19050">
                    <a:lnL>
                      <a:noFill/>
                    </a:lnL>
                    <a:lnR>
                      <a:noFill/>
                    </a:lnR>
                    <a:lnT>
                      <a:noFill/>
                    </a:lnT>
                    <a:lnB>
                      <a:noFill/>
                    </a:lnB>
                    <a:solidFill>
                      <a:srgbClr val="CCCCCC"/>
                    </a:solidFill>
                  </a:tcPr>
                </a:tc>
              </a:tr>
              <a:tr h="0">
                <a:tc>
                  <a:txBody>
                    <a:bodyPr/>
                    <a:lstStyle/>
                    <a:p>
                      <a:r>
                        <a:rPr lang="de-DE"/>
                        <a:t>Stadtwerke Frankfurt am Main Holding GmbH</a:t>
                      </a:r>
                    </a:p>
                  </a:txBody>
                  <a:tcPr marL="19050" marR="19050" marT="19050" marB="19050">
                    <a:lnL>
                      <a:noFill/>
                    </a:lnL>
                    <a:lnR>
                      <a:noFill/>
                    </a:lnR>
                    <a:lnT>
                      <a:noFill/>
                    </a:lnT>
                    <a:lnB>
                      <a:noFill/>
                    </a:lnB>
                    <a:solidFill>
                      <a:srgbClr val="CCCCCC"/>
                    </a:solidFill>
                  </a:tcPr>
                </a:tc>
                <a:tc>
                  <a:txBody>
                    <a:bodyPr/>
                    <a:lstStyle/>
                    <a:p>
                      <a:r>
                        <a:rPr lang="de-DE" dirty="0"/>
                        <a:t>20.11 %</a:t>
                      </a:r>
                    </a:p>
                  </a:txBody>
                  <a:tcPr marL="19050" marR="19050" marT="19050" marB="19050">
                    <a:lnL>
                      <a:noFill/>
                    </a:lnL>
                    <a:lnR>
                      <a:noFill/>
                    </a:lnR>
                    <a:lnT>
                      <a:noFill/>
                    </a:lnT>
                    <a:lnB>
                      <a:noFill/>
                    </a:lnB>
                    <a:solidFill>
                      <a:srgbClr val="CCCCCC"/>
                    </a:solidFill>
                  </a:tcPr>
                </a:tc>
              </a:tr>
              <a:tr h="0">
                <a:tc>
                  <a:txBody>
                    <a:bodyPr/>
                    <a:lstStyle/>
                    <a:p>
                      <a:r>
                        <a:rPr lang="de-DE"/>
                        <a:t>Artio Global Investors Inc.</a:t>
                      </a:r>
                    </a:p>
                  </a:txBody>
                  <a:tcPr marL="19050" marR="19050" marT="19050" marB="19050">
                    <a:lnL>
                      <a:noFill/>
                    </a:lnL>
                    <a:lnR>
                      <a:noFill/>
                    </a:lnR>
                    <a:lnT>
                      <a:noFill/>
                    </a:lnT>
                    <a:lnB>
                      <a:noFill/>
                    </a:lnB>
                    <a:solidFill>
                      <a:srgbClr val="CCCCCC"/>
                    </a:solidFill>
                  </a:tcPr>
                </a:tc>
                <a:tc>
                  <a:txBody>
                    <a:bodyPr/>
                    <a:lstStyle/>
                    <a:p>
                      <a:r>
                        <a:rPr lang="de-DE"/>
                        <a:t>9.96 %</a:t>
                      </a:r>
                    </a:p>
                  </a:txBody>
                  <a:tcPr marL="19050" marR="19050" marT="19050" marB="19050">
                    <a:lnL>
                      <a:noFill/>
                    </a:lnL>
                    <a:lnR>
                      <a:noFill/>
                    </a:lnR>
                    <a:lnT>
                      <a:noFill/>
                    </a:lnT>
                    <a:lnB>
                      <a:noFill/>
                    </a:lnB>
                    <a:solidFill>
                      <a:srgbClr val="CCCCCC"/>
                    </a:solidFill>
                  </a:tcPr>
                </a:tc>
              </a:tr>
              <a:tr h="0">
                <a:tc>
                  <a:txBody>
                    <a:bodyPr/>
                    <a:lstStyle/>
                    <a:p>
                      <a:r>
                        <a:rPr lang="de-DE"/>
                        <a:t>Deutsche Lufthansa AG</a:t>
                      </a:r>
                    </a:p>
                  </a:txBody>
                  <a:tcPr marL="19050" marR="19050" marT="19050" marB="19050">
                    <a:lnL>
                      <a:noFill/>
                    </a:lnL>
                    <a:lnR>
                      <a:noFill/>
                    </a:lnR>
                    <a:lnT>
                      <a:noFill/>
                    </a:lnT>
                    <a:lnB>
                      <a:noFill/>
                    </a:lnB>
                    <a:solidFill>
                      <a:srgbClr val="CCCCCC"/>
                    </a:solidFill>
                  </a:tcPr>
                </a:tc>
                <a:tc>
                  <a:txBody>
                    <a:bodyPr/>
                    <a:lstStyle/>
                    <a:p>
                      <a:r>
                        <a:rPr lang="de-DE" dirty="0"/>
                        <a:t>9.92 </a:t>
                      </a:r>
                      <a:r>
                        <a:rPr lang="de-DE" dirty="0" smtClean="0"/>
                        <a:t>%</a:t>
                      </a:r>
                      <a:endParaRPr lang="de-DE" dirty="0"/>
                    </a:p>
                  </a:txBody>
                  <a:tcPr marL="19050" marR="19050" marT="19050" marB="19050">
                    <a:lnL>
                      <a:noFill/>
                    </a:lnL>
                    <a:lnR>
                      <a:noFill/>
                    </a:lnR>
                    <a:lnT>
                      <a:noFill/>
                    </a:lnT>
                    <a:lnB>
                      <a:noFill/>
                    </a:lnB>
                    <a:solidFill>
                      <a:srgbClr val="CCCCCC"/>
                    </a:solidFill>
                  </a:tcPr>
                </a:tc>
              </a:tr>
              <a:tr h="0">
                <a:tc>
                  <a:txBody>
                    <a:bodyPr/>
                    <a:lstStyle/>
                    <a:p>
                      <a:r>
                        <a:rPr lang="de-DE"/>
                        <a:t>Unknown</a:t>
                      </a:r>
                    </a:p>
                  </a:txBody>
                  <a:tcPr marL="19050" marR="19050" marT="19050" marB="19050">
                    <a:lnL>
                      <a:noFill/>
                    </a:lnL>
                    <a:lnR>
                      <a:noFill/>
                    </a:lnR>
                    <a:lnT>
                      <a:noFill/>
                    </a:lnT>
                    <a:lnB>
                      <a:noFill/>
                    </a:lnB>
                    <a:solidFill>
                      <a:srgbClr val="CCCCCC"/>
                    </a:solidFill>
                  </a:tcPr>
                </a:tc>
                <a:tc>
                  <a:txBody>
                    <a:bodyPr/>
                    <a:lstStyle/>
                    <a:p>
                      <a:r>
                        <a:rPr lang="de-DE" dirty="0"/>
                        <a:t>28.52 %</a:t>
                      </a:r>
                    </a:p>
                  </a:txBody>
                  <a:tcPr marL="19050" marR="19050" marT="19050" marB="19050">
                    <a:lnL>
                      <a:noFill/>
                    </a:lnL>
                    <a:lnR>
                      <a:noFill/>
                    </a:lnR>
                    <a:lnT>
                      <a:noFill/>
                    </a:lnT>
                    <a:lnB>
                      <a:noFill/>
                    </a:lnB>
                    <a:solidFill>
                      <a:srgbClr val="CCCCCC"/>
                    </a:solidFill>
                  </a:tcPr>
                </a:tc>
              </a:tr>
            </a:tbl>
          </a:graphicData>
        </a:graphic>
      </p:graphicFrame>
      <p:pic>
        <p:nvPicPr>
          <p:cNvPr id="3073" name="Picture 1" descr="C:\Users\Nils\Desktop\THESIS\FRA Hahn - shareholder.jpg"/>
          <p:cNvPicPr>
            <a:picLocks noChangeAspect="1" noChangeArrowheads="1"/>
          </p:cNvPicPr>
          <p:nvPr/>
        </p:nvPicPr>
        <p:blipFill>
          <a:blip r:embed="rId2" cstate="print"/>
          <a:srcRect/>
          <a:stretch>
            <a:fillRect/>
          </a:stretch>
        </p:blipFill>
        <p:spPr bwMode="auto">
          <a:xfrm>
            <a:off x="1691680" y="3789040"/>
            <a:ext cx="5400600" cy="2509088"/>
          </a:xfrm>
          <a:prstGeom prst="rect">
            <a:avLst/>
          </a:prstGeom>
          <a:noFill/>
        </p:spPr>
      </p:pic>
      <p:sp>
        <p:nvSpPr>
          <p:cNvPr id="9" name="Footer Placeholder 4"/>
          <p:cNvSpPr>
            <a:spLocks noGrp="1"/>
          </p:cNvSpPr>
          <p:nvPr>
            <p:ph type="ftr" sz="quarter" idx="4294967295"/>
          </p:nvPr>
        </p:nvSpPr>
        <p:spPr>
          <a:xfrm>
            <a:off x="2411760" y="6356350"/>
            <a:ext cx="403244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de-DE" dirty="0" smtClean="0"/>
              <a:t>Nils Küsgen – Potential for Privatization of Regional Airports</a:t>
            </a:r>
            <a:endParaRPr lang="de-DE"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Influencing factors</a:t>
            </a:r>
            <a:endParaRPr lang="de-DE" dirty="0"/>
          </a:p>
        </p:txBody>
      </p:sp>
      <p:sp>
        <p:nvSpPr>
          <p:cNvPr id="3" name="Date Placeholder 2"/>
          <p:cNvSpPr>
            <a:spLocks noGrp="1"/>
          </p:cNvSpPr>
          <p:nvPr>
            <p:ph type="dt" sz="half" idx="10"/>
          </p:nvPr>
        </p:nvSpPr>
        <p:spPr/>
        <p:txBody>
          <a:bodyPr/>
          <a:lstStyle/>
          <a:p>
            <a:pPr>
              <a:defRPr/>
            </a:pPr>
            <a:r>
              <a:rPr lang="en-US" smtClean="0"/>
              <a:t>20/7/2011</a:t>
            </a:r>
            <a:endParaRPr lang="de-DE" dirty="0"/>
          </a:p>
        </p:txBody>
      </p:sp>
      <p:sp>
        <p:nvSpPr>
          <p:cNvPr id="5" name="Slide Number Placeholder 4"/>
          <p:cNvSpPr>
            <a:spLocks noGrp="1"/>
          </p:cNvSpPr>
          <p:nvPr>
            <p:ph type="sldNum" sz="quarter" idx="12"/>
          </p:nvPr>
        </p:nvSpPr>
        <p:spPr/>
        <p:txBody>
          <a:bodyPr/>
          <a:lstStyle/>
          <a:p>
            <a:pPr>
              <a:defRPr/>
            </a:pPr>
            <a:fld id="{46E22231-E58C-4B49-BC75-1FBA1E22D591}" type="slidenum">
              <a:rPr lang="de-DE" smtClean="0"/>
              <a:pPr>
                <a:defRPr/>
              </a:pPr>
              <a:t>36</a:t>
            </a:fld>
            <a:endParaRPr lang="de-DE" dirty="0"/>
          </a:p>
        </p:txBody>
      </p:sp>
      <p:pic>
        <p:nvPicPr>
          <p:cNvPr id="69634" name="Picture 2" descr="C:\Users\Nils\Desktop\THESIS\Präsi\Airport_Sign_svg.png"/>
          <p:cNvPicPr>
            <a:picLocks noChangeAspect="1" noChangeArrowheads="1"/>
          </p:cNvPicPr>
          <p:nvPr/>
        </p:nvPicPr>
        <p:blipFill>
          <a:blip r:embed="rId2" cstate="print"/>
          <a:srcRect/>
          <a:stretch>
            <a:fillRect/>
          </a:stretch>
        </p:blipFill>
        <p:spPr bwMode="auto">
          <a:xfrm>
            <a:off x="3995936" y="3140968"/>
            <a:ext cx="1465535" cy="1477850"/>
          </a:xfrm>
          <a:prstGeom prst="rect">
            <a:avLst/>
          </a:prstGeom>
          <a:noFill/>
        </p:spPr>
      </p:pic>
      <p:sp>
        <p:nvSpPr>
          <p:cNvPr id="7" name="Oval 6"/>
          <p:cNvSpPr/>
          <p:nvPr/>
        </p:nvSpPr>
        <p:spPr>
          <a:xfrm>
            <a:off x="1403648" y="2564904"/>
            <a:ext cx="2304256" cy="1296144"/>
          </a:xfrm>
          <a:prstGeom prst="ellipse">
            <a:avLst/>
          </a:prstGeom>
          <a:solidFill>
            <a:schemeClr val="accent1">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Environmental</a:t>
            </a:r>
            <a:endParaRPr lang="de-DE" dirty="0"/>
          </a:p>
        </p:txBody>
      </p:sp>
      <p:sp>
        <p:nvSpPr>
          <p:cNvPr id="8" name="Oval 7"/>
          <p:cNvSpPr/>
          <p:nvPr/>
        </p:nvSpPr>
        <p:spPr>
          <a:xfrm>
            <a:off x="3851920" y="1412776"/>
            <a:ext cx="1944216" cy="1296144"/>
          </a:xfrm>
          <a:prstGeom prst="ellipse">
            <a:avLst/>
          </a:prstGeom>
          <a:solidFill>
            <a:schemeClr val="accent1">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Airline</a:t>
            </a:r>
          </a:p>
          <a:p>
            <a:pPr algn="ctr"/>
            <a:r>
              <a:rPr lang="de-DE" dirty="0" smtClean="0"/>
              <a:t>interest</a:t>
            </a:r>
            <a:endParaRPr lang="de-DE" dirty="0"/>
          </a:p>
        </p:txBody>
      </p:sp>
      <p:sp>
        <p:nvSpPr>
          <p:cNvPr id="10" name="Oval 9"/>
          <p:cNvSpPr/>
          <p:nvPr/>
        </p:nvSpPr>
        <p:spPr>
          <a:xfrm>
            <a:off x="5868144" y="2924944"/>
            <a:ext cx="1944216" cy="1296144"/>
          </a:xfrm>
          <a:prstGeom prst="ellipse">
            <a:avLst/>
          </a:prstGeom>
          <a:solidFill>
            <a:schemeClr val="accent1">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National interest</a:t>
            </a:r>
            <a:endParaRPr lang="de-DE" dirty="0"/>
          </a:p>
        </p:txBody>
      </p:sp>
      <p:sp>
        <p:nvSpPr>
          <p:cNvPr id="11" name="Oval 10"/>
          <p:cNvSpPr/>
          <p:nvPr/>
        </p:nvSpPr>
        <p:spPr>
          <a:xfrm>
            <a:off x="1979712" y="4581128"/>
            <a:ext cx="1944216" cy="1296144"/>
          </a:xfrm>
          <a:prstGeom prst="ellipse">
            <a:avLst/>
          </a:prstGeom>
          <a:solidFill>
            <a:schemeClr val="accent1">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Economic interests</a:t>
            </a:r>
          </a:p>
          <a:p>
            <a:pPr algn="ctr"/>
            <a:r>
              <a:rPr lang="de-DE" dirty="0" smtClean="0"/>
              <a:t>(invetsors)</a:t>
            </a:r>
            <a:endParaRPr lang="de-DE" dirty="0"/>
          </a:p>
        </p:txBody>
      </p:sp>
      <p:sp>
        <p:nvSpPr>
          <p:cNvPr id="12" name="Oval 11"/>
          <p:cNvSpPr/>
          <p:nvPr/>
        </p:nvSpPr>
        <p:spPr>
          <a:xfrm>
            <a:off x="5148064" y="4653136"/>
            <a:ext cx="1944216" cy="1296144"/>
          </a:xfrm>
          <a:prstGeom prst="ellipse">
            <a:avLst/>
          </a:prstGeom>
          <a:solidFill>
            <a:schemeClr val="accent1">
              <a:lumMod val="60000"/>
              <a:lumOff val="4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Regional interest</a:t>
            </a:r>
          </a:p>
        </p:txBody>
      </p:sp>
      <p:sp>
        <p:nvSpPr>
          <p:cNvPr id="13" name="Footer Placeholder 4"/>
          <p:cNvSpPr>
            <a:spLocks noGrp="1"/>
          </p:cNvSpPr>
          <p:nvPr>
            <p:ph type="ftr" sz="quarter" idx="4294967295"/>
          </p:nvPr>
        </p:nvSpPr>
        <p:spPr>
          <a:xfrm>
            <a:off x="2411760" y="6356350"/>
            <a:ext cx="4032448"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de-DE" dirty="0" smtClean="0"/>
              <a:t>Nils Küsgen – Potential for Privatization of Regional Airports</a:t>
            </a:r>
            <a:endParaRPr lang="de-DE" dirty="0"/>
          </a:p>
        </p:txBody>
      </p:sp>
      <p:pic>
        <p:nvPicPr>
          <p:cNvPr id="14" name="Picture 11" descr="GAP Logo"/>
          <p:cNvPicPr>
            <a:picLocks noChangeAspect="1" noChangeArrowheads="1"/>
          </p:cNvPicPr>
          <p:nvPr/>
        </p:nvPicPr>
        <p:blipFill>
          <a:blip r:embed="rId3" cstate="print"/>
          <a:srcRect/>
          <a:stretch>
            <a:fillRect/>
          </a:stretch>
        </p:blipFill>
        <p:spPr bwMode="auto">
          <a:xfrm>
            <a:off x="7667625" y="1426294"/>
            <a:ext cx="1441450" cy="490538"/>
          </a:xfrm>
          <a:prstGeom prst="rect">
            <a:avLst/>
          </a:prstGeom>
          <a:noFill/>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Date Placeholder 2"/>
          <p:cNvSpPr>
            <a:spLocks noGrp="1"/>
          </p:cNvSpPr>
          <p:nvPr>
            <p:ph type="dt" sz="half" idx="10"/>
          </p:nvPr>
        </p:nvSpPr>
        <p:spPr/>
        <p:txBody>
          <a:bodyPr/>
          <a:lstStyle/>
          <a:p>
            <a:pPr>
              <a:defRPr/>
            </a:pPr>
            <a:r>
              <a:rPr lang="en-US" smtClean="0"/>
              <a:t>20/7/2011</a:t>
            </a:r>
            <a:endParaRPr lang="de-DE" dirty="0"/>
          </a:p>
        </p:txBody>
      </p:sp>
      <p:sp>
        <p:nvSpPr>
          <p:cNvPr id="4" name="Footer Placeholder 3"/>
          <p:cNvSpPr>
            <a:spLocks noGrp="1"/>
          </p:cNvSpPr>
          <p:nvPr>
            <p:ph type="ftr" sz="quarter" idx="11"/>
          </p:nvPr>
        </p:nvSpPr>
        <p:spPr/>
        <p:txBody>
          <a:bodyPr/>
          <a:lstStyle/>
          <a:p>
            <a:pPr>
              <a:defRPr/>
            </a:pPr>
            <a:r>
              <a:rPr lang="de-DE" smtClean="0"/>
              <a:t>Nils Küsgen – Potential for Privatization of Regional Airports</a:t>
            </a:r>
            <a:endParaRPr lang="de-DE" dirty="0"/>
          </a:p>
        </p:txBody>
      </p:sp>
      <p:sp>
        <p:nvSpPr>
          <p:cNvPr id="5" name="Slide Number Placeholder 4"/>
          <p:cNvSpPr>
            <a:spLocks noGrp="1"/>
          </p:cNvSpPr>
          <p:nvPr>
            <p:ph type="sldNum" sz="quarter" idx="12"/>
          </p:nvPr>
        </p:nvSpPr>
        <p:spPr/>
        <p:txBody>
          <a:bodyPr/>
          <a:lstStyle/>
          <a:p>
            <a:pPr>
              <a:defRPr/>
            </a:pPr>
            <a:fld id="{46E22231-E58C-4B49-BC75-1FBA1E22D591}" type="slidenum">
              <a:rPr lang="de-DE" smtClean="0"/>
              <a:pPr>
                <a:defRPr/>
              </a:pPr>
              <a:t>37</a:t>
            </a:fld>
            <a:endParaRPr lang="de-DE" dirty="0"/>
          </a:p>
        </p:txBody>
      </p:sp>
      <p:pic>
        <p:nvPicPr>
          <p:cNvPr id="72706" name="Picture 2" descr="C:\Users\Nils\Desktop\THESIS\Präsi\Struktur_lang_Eurozone.JPG"/>
          <p:cNvPicPr>
            <a:picLocks noChangeAspect="1" noChangeArrowheads="1"/>
          </p:cNvPicPr>
          <p:nvPr/>
        </p:nvPicPr>
        <p:blipFill>
          <a:blip r:embed="rId2" cstate="print"/>
          <a:srcRect/>
          <a:stretch>
            <a:fillRect/>
          </a:stretch>
        </p:blipFill>
        <p:spPr bwMode="auto">
          <a:xfrm>
            <a:off x="2157412" y="1857375"/>
            <a:ext cx="4829175" cy="3143250"/>
          </a:xfrm>
          <a:prstGeom prst="rect">
            <a:avLst/>
          </a:prstGeom>
          <a:noFill/>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dirty="0"/>
          </a:p>
        </p:txBody>
      </p:sp>
      <p:sp>
        <p:nvSpPr>
          <p:cNvPr id="3" name="Date Placeholder 2"/>
          <p:cNvSpPr>
            <a:spLocks noGrp="1"/>
          </p:cNvSpPr>
          <p:nvPr>
            <p:ph type="dt" sz="half" idx="10"/>
          </p:nvPr>
        </p:nvSpPr>
        <p:spPr/>
        <p:txBody>
          <a:bodyPr/>
          <a:lstStyle/>
          <a:p>
            <a:pPr>
              <a:defRPr/>
            </a:pPr>
            <a:r>
              <a:rPr lang="en-US" dirty="0" smtClean="0"/>
              <a:t>20/6/2012</a:t>
            </a:r>
            <a:endParaRPr lang="de-DE" dirty="0"/>
          </a:p>
        </p:txBody>
      </p:sp>
      <p:sp>
        <p:nvSpPr>
          <p:cNvPr id="4" name="Footer Placeholder 3"/>
          <p:cNvSpPr>
            <a:spLocks noGrp="1"/>
          </p:cNvSpPr>
          <p:nvPr>
            <p:ph type="ftr" sz="quarter" idx="11"/>
          </p:nvPr>
        </p:nvSpPr>
        <p:spPr/>
        <p:txBody>
          <a:bodyPr/>
          <a:lstStyle/>
          <a:p>
            <a:pPr>
              <a:defRPr/>
            </a:pPr>
            <a:r>
              <a:rPr lang="de-DE" smtClean="0"/>
              <a:t>Nils Küsgen – Potential for Privatization of Regional Airports</a:t>
            </a:r>
            <a:endParaRPr lang="de-DE" dirty="0"/>
          </a:p>
        </p:txBody>
      </p:sp>
      <p:sp>
        <p:nvSpPr>
          <p:cNvPr id="5" name="Slide Number Placeholder 4"/>
          <p:cNvSpPr>
            <a:spLocks noGrp="1"/>
          </p:cNvSpPr>
          <p:nvPr>
            <p:ph type="sldNum" sz="quarter" idx="12"/>
          </p:nvPr>
        </p:nvSpPr>
        <p:spPr/>
        <p:txBody>
          <a:bodyPr/>
          <a:lstStyle/>
          <a:p>
            <a:pPr>
              <a:defRPr/>
            </a:pPr>
            <a:fld id="{46E22231-E58C-4B49-BC75-1FBA1E22D591}" type="slidenum">
              <a:rPr lang="de-DE" smtClean="0"/>
              <a:pPr>
                <a:defRPr/>
              </a:pPr>
              <a:t>38</a:t>
            </a:fld>
            <a:endParaRPr lang="de-DE" dirty="0"/>
          </a:p>
        </p:txBody>
      </p:sp>
      <p:sp>
        <p:nvSpPr>
          <p:cNvPr id="7" name="Rechteck 6"/>
          <p:cNvSpPr/>
          <p:nvPr/>
        </p:nvSpPr>
        <p:spPr>
          <a:xfrm>
            <a:off x="971600" y="1628800"/>
            <a:ext cx="7632848" cy="2031325"/>
          </a:xfrm>
          <a:prstGeom prst="rect">
            <a:avLst/>
          </a:prstGeom>
        </p:spPr>
        <p:txBody>
          <a:bodyPr wrap="square">
            <a:spAutoFit/>
          </a:bodyPr>
          <a:lstStyle/>
          <a:p>
            <a:pPr>
              <a:buFont typeface="Arial" pitchFamily="34" charset="0"/>
              <a:buChar char="•"/>
            </a:pPr>
            <a:r>
              <a:rPr lang="en-US" dirty="0" smtClean="0"/>
              <a:t> Capacity gap: at </a:t>
            </a:r>
            <a:r>
              <a:rPr lang="en-US" dirty="0" smtClean="0"/>
              <a:t>the one side lack of capacity, overcapacity at smaller airports. </a:t>
            </a:r>
            <a:endParaRPr lang="en-US" dirty="0" smtClean="0"/>
          </a:p>
          <a:p>
            <a:pPr>
              <a:buFont typeface="Arial" pitchFamily="34" charset="0"/>
              <a:buChar char="•"/>
            </a:pPr>
            <a:r>
              <a:rPr lang="en-US" dirty="0" smtClean="0"/>
              <a:t> Cooperation between bigger and smaller airports</a:t>
            </a:r>
          </a:p>
          <a:p>
            <a:pPr lvl="1">
              <a:buFont typeface="Arial" pitchFamily="34" charset="0"/>
              <a:buChar char="•"/>
            </a:pPr>
            <a:r>
              <a:rPr lang="en-US" dirty="0" smtClean="0"/>
              <a:t> </a:t>
            </a:r>
            <a:r>
              <a:rPr lang="en-US" dirty="0" smtClean="0"/>
              <a:t>example FRA - HHN</a:t>
            </a:r>
          </a:p>
          <a:p>
            <a:pPr lvl="1">
              <a:buFont typeface="Arial" pitchFamily="34" charset="0"/>
              <a:buChar char="•"/>
            </a:pPr>
            <a:r>
              <a:rPr lang="en-US" dirty="0" smtClean="0"/>
              <a:t> example HAM – LBK</a:t>
            </a:r>
          </a:p>
          <a:p>
            <a:pPr>
              <a:buFont typeface="Arial" pitchFamily="34" charset="0"/>
              <a:buChar char="•"/>
            </a:pPr>
            <a:r>
              <a:rPr lang="en-US" dirty="0" smtClean="0"/>
              <a:t> Airport density too high</a:t>
            </a:r>
          </a:p>
          <a:p>
            <a:pPr>
              <a:buFont typeface="Arial" pitchFamily="34" charset="0"/>
              <a:buChar char="•"/>
            </a:pPr>
            <a:r>
              <a:rPr lang="en-US" dirty="0" smtClean="0"/>
              <a:t> </a:t>
            </a:r>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91064" cy="1143000"/>
          </a:xfrm>
        </p:spPr>
        <p:txBody>
          <a:bodyPr/>
          <a:lstStyle/>
          <a:p>
            <a:r>
              <a:rPr lang="de-DE" dirty="0" smtClean="0"/>
              <a:t>Definition </a:t>
            </a:r>
            <a:r>
              <a:rPr lang="de-DE" dirty="0" err="1" smtClean="0"/>
              <a:t>of</a:t>
            </a:r>
            <a:r>
              <a:rPr lang="de-DE" dirty="0" smtClean="0"/>
              <a:t> Potential</a:t>
            </a:r>
            <a:endParaRPr lang="de-DE" dirty="0"/>
          </a:p>
        </p:txBody>
      </p:sp>
      <p:sp>
        <p:nvSpPr>
          <p:cNvPr id="5" name="Slide Number Placeholder 4"/>
          <p:cNvSpPr>
            <a:spLocks noGrp="1"/>
          </p:cNvSpPr>
          <p:nvPr>
            <p:ph type="sldNum" sz="quarter" idx="12"/>
          </p:nvPr>
        </p:nvSpPr>
        <p:spPr/>
        <p:txBody>
          <a:bodyPr/>
          <a:lstStyle/>
          <a:p>
            <a:pPr>
              <a:defRPr/>
            </a:pPr>
            <a:fld id="{46E22231-E58C-4B49-BC75-1FBA1E22D591}" type="slidenum">
              <a:rPr lang="de-DE" smtClean="0"/>
              <a:pPr>
                <a:defRPr/>
              </a:pPr>
              <a:t>4</a:t>
            </a:fld>
            <a:endParaRPr lang="de-DE" dirty="0"/>
          </a:p>
        </p:txBody>
      </p:sp>
      <p:sp>
        <p:nvSpPr>
          <p:cNvPr id="6" name="TextBox 5"/>
          <p:cNvSpPr txBox="1"/>
          <p:nvPr/>
        </p:nvSpPr>
        <p:spPr>
          <a:xfrm>
            <a:off x="1547664" y="2204864"/>
            <a:ext cx="6264696" cy="4154984"/>
          </a:xfrm>
          <a:prstGeom prst="rect">
            <a:avLst/>
          </a:prstGeom>
          <a:noFill/>
        </p:spPr>
        <p:txBody>
          <a:bodyPr wrap="square" rtlCol="0">
            <a:spAutoFit/>
          </a:bodyPr>
          <a:lstStyle/>
          <a:p>
            <a:pPr>
              <a:lnSpc>
                <a:spcPct val="200000"/>
              </a:lnSpc>
            </a:pPr>
            <a:r>
              <a:rPr lang="de-DE" sz="2800" dirty="0" smtClean="0"/>
              <a:t>A „potential“ </a:t>
            </a:r>
            <a:r>
              <a:rPr lang="de-DE" sz="2800" dirty="0"/>
              <a:t>describes the possibility, or likelihood, of successful development (in a particular way</a:t>
            </a:r>
            <a:r>
              <a:rPr lang="de-DE" sz="2800" dirty="0" smtClean="0"/>
              <a:t>).</a:t>
            </a:r>
          </a:p>
          <a:p>
            <a:pPr>
              <a:lnSpc>
                <a:spcPct val="200000"/>
              </a:lnSpc>
            </a:pPr>
            <a:r>
              <a:rPr lang="de-DE" sz="1000" dirty="0" smtClean="0"/>
              <a:t>(Kernerman English Multilingual Dictionary, 2006-2010</a:t>
            </a:r>
            <a:r>
              <a:rPr lang="de-DE" sz="1000" dirty="0" smtClean="0"/>
              <a:t>)</a:t>
            </a:r>
          </a:p>
          <a:p>
            <a:pPr>
              <a:lnSpc>
                <a:spcPct val="200000"/>
              </a:lnSpc>
            </a:pPr>
            <a:endParaRPr lang="de-DE" sz="1000" dirty="0" smtClean="0"/>
          </a:p>
          <a:p>
            <a:pPr>
              <a:lnSpc>
                <a:spcPct val="200000"/>
              </a:lnSpc>
            </a:pPr>
            <a:r>
              <a:rPr lang="en-US" sz="2800" dirty="0" smtClean="0"/>
              <a:t>How can potential be developed? </a:t>
            </a:r>
            <a:endParaRPr lang="en-US" sz="1050" dirty="0"/>
          </a:p>
        </p:txBody>
      </p:sp>
      <p:pic>
        <p:nvPicPr>
          <p:cNvPr id="7" name="Picture 11" descr="GAP Logo"/>
          <p:cNvPicPr>
            <a:picLocks noChangeAspect="1" noChangeArrowheads="1"/>
          </p:cNvPicPr>
          <p:nvPr/>
        </p:nvPicPr>
        <p:blipFill>
          <a:blip r:embed="rId3" cstate="print"/>
          <a:srcRect/>
          <a:stretch>
            <a:fillRect/>
          </a:stretch>
        </p:blipFill>
        <p:spPr bwMode="auto">
          <a:xfrm>
            <a:off x="7667625" y="1426294"/>
            <a:ext cx="1441450" cy="490538"/>
          </a:xfrm>
          <a:prstGeom prst="rect">
            <a:avLst/>
          </a:prstGeom>
          <a:noFill/>
        </p:spPr>
      </p:pic>
      <p:sp>
        <p:nvSpPr>
          <p:cNvPr id="8" name="Date Placeholder 2"/>
          <p:cNvSpPr>
            <a:spLocks noGrp="1"/>
          </p:cNvSpPr>
          <p:nvPr>
            <p:ph type="dt" sz="half" idx="10"/>
          </p:nvPr>
        </p:nvSpPr>
        <p:spPr>
          <a:xfrm>
            <a:off x="571500" y="6357938"/>
            <a:ext cx="1552228" cy="365125"/>
          </a:xfrm>
        </p:spPr>
        <p:txBody>
          <a:bodyPr/>
          <a:lstStyle/>
          <a:p>
            <a:pPr>
              <a:defRPr/>
            </a:pPr>
            <a:r>
              <a:rPr lang="en-US" dirty="0" smtClean="0"/>
              <a:t>20/6/2012</a:t>
            </a:r>
            <a:endParaRPr lang="de-DE" dirty="0"/>
          </a:p>
        </p:txBody>
      </p:sp>
      <p:sp>
        <p:nvSpPr>
          <p:cNvPr id="9" name="Fußzeilenplatzhalter 2"/>
          <p:cNvSpPr>
            <a:spLocks noGrp="1"/>
          </p:cNvSpPr>
          <p:nvPr>
            <p:ph type="ftr" sz="quarter" idx="11"/>
          </p:nvPr>
        </p:nvSpPr>
        <p:spPr>
          <a:xfrm>
            <a:off x="1907704" y="6356350"/>
            <a:ext cx="4112096" cy="365125"/>
          </a:xfrm>
        </p:spPr>
        <p:txBody>
          <a:bodyPr/>
          <a:lstStyle/>
          <a:p>
            <a:pPr>
              <a:defRPr/>
            </a:pPr>
            <a:r>
              <a:rPr lang="de-DE" dirty="0" smtClean="0"/>
              <a:t>Küsgen / Ehmer  Potential </a:t>
            </a:r>
            <a:r>
              <a:rPr lang="de-DE" dirty="0" err="1" smtClean="0"/>
              <a:t>for</a:t>
            </a:r>
            <a:r>
              <a:rPr lang="de-DE" dirty="0" smtClean="0"/>
              <a:t> </a:t>
            </a:r>
            <a:r>
              <a:rPr lang="de-DE" dirty="0" err="1" smtClean="0"/>
              <a:t>Privatization</a:t>
            </a:r>
            <a:r>
              <a:rPr lang="de-DE" dirty="0" smtClean="0"/>
              <a:t> </a:t>
            </a:r>
            <a:r>
              <a:rPr lang="de-DE" dirty="0" err="1" smtClean="0"/>
              <a:t>of</a:t>
            </a:r>
            <a:r>
              <a:rPr lang="de-DE" dirty="0" smtClean="0"/>
              <a:t> </a:t>
            </a:r>
            <a:r>
              <a:rPr lang="de-DE" dirty="0" err="1" smtClean="0"/>
              <a:t>regonal</a:t>
            </a:r>
            <a:r>
              <a:rPr lang="de-DE" dirty="0" smtClean="0"/>
              <a:t> </a:t>
            </a:r>
            <a:r>
              <a:rPr lang="de-DE" dirty="0" err="1" smtClean="0"/>
              <a:t>airprots</a:t>
            </a:r>
            <a:r>
              <a:rPr lang="de-DE" dirty="0" smtClean="0"/>
              <a:t> </a:t>
            </a:r>
            <a:endParaRPr lang="de-DE"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996952"/>
            <a:ext cx="8229600" cy="1143000"/>
          </a:xfrm>
        </p:spPr>
        <p:txBody>
          <a:bodyPr/>
          <a:lstStyle/>
          <a:p>
            <a:r>
              <a:rPr lang="de-DE" dirty="0" smtClean="0"/>
              <a:t>Placement of the topic in the context of regional airports</a:t>
            </a:r>
          </a:p>
        </p:txBody>
      </p:sp>
      <p:sp>
        <p:nvSpPr>
          <p:cNvPr id="5" name="Slide Number Placeholder 4"/>
          <p:cNvSpPr>
            <a:spLocks noGrp="1"/>
          </p:cNvSpPr>
          <p:nvPr>
            <p:ph type="sldNum" sz="quarter" idx="12"/>
          </p:nvPr>
        </p:nvSpPr>
        <p:spPr/>
        <p:txBody>
          <a:bodyPr/>
          <a:lstStyle/>
          <a:p>
            <a:pPr>
              <a:defRPr/>
            </a:pPr>
            <a:fld id="{46E22231-E58C-4B49-BC75-1FBA1E22D591}" type="slidenum">
              <a:rPr lang="de-DE" smtClean="0"/>
              <a:pPr>
                <a:defRPr/>
              </a:pPr>
              <a:t>5</a:t>
            </a:fld>
            <a:endParaRPr lang="de-DE" dirty="0"/>
          </a:p>
        </p:txBody>
      </p:sp>
      <p:pic>
        <p:nvPicPr>
          <p:cNvPr id="6" name="Picture 11" descr="GAP Logo"/>
          <p:cNvPicPr>
            <a:picLocks noChangeAspect="1" noChangeArrowheads="1"/>
          </p:cNvPicPr>
          <p:nvPr/>
        </p:nvPicPr>
        <p:blipFill>
          <a:blip r:embed="rId3" cstate="print"/>
          <a:srcRect/>
          <a:stretch>
            <a:fillRect/>
          </a:stretch>
        </p:blipFill>
        <p:spPr bwMode="auto">
          <a:xfrm>
            <a:off x="7667625" y="1426294"/>
            <a:ext cx="1441450" cy="490538"/>
          </a:xfrm>
          <a:prstGeom prst="rect">
            <a:avLst/>
          </a:prstGeom>
          <a:noFill/>
        </p:spPr>
      </p:pic>
      <p:sp>
        <p:nvSpPr>
          <p:cNvPr id="7" name="Date Placeholder 2"/>
          <p:cNvSpPr>
            <a:spLocks noGrp="1"/>
          </p:cNvSpPr>
          <p:nvPr>
            <p:ph type="dt" sz="half" idx="10"/>
          </p:nvPr>
        </p:nvSpPr>
        <p:spPr>
          <a:xfrm>
            <a:off x="571500" y="6357938"/>
            <a:ext cx="1552228" cy="365125"/>
          </a:xfrm>
        </p:spPr>
        <p:txBody>
          <a:bodyPr/>
          <a:lstStyle/>
          <a:p>
            <a:pPr>
              <a:defRPr/>
            </a:pPr>
            <a:r>
              <a:rPr lang="en-US" dirty="0" smtClean="0"/>
              <a:t>20/6/2012</a:t>
            </a:r>
            <a:endParaRPr lang="de-DE" dirty="0"/>
          </a:p>
        </p:txBody>
      </p:sp>
      <p:sp>
        <p:nvSpPr>
          <p:cNvPr id="8" name="Fußzeilenplatzhalter 2"/>
          <p:cNvSpPr>
            <a:spLocks noGrp="1"/>
          </p:cNvSpPr>
          <p:nvPr>
            <p:ph type="ftr" sz="quarter" idx="11"/>
          </p:nvPr>
        </p:nvSpPr>
        <p:spPr>
          <a:xfrm>
            <a:off x="1907704" y="6356350"/>
            <a:ext cx="4112096" cy="365125"/>
          </a:xfrm>
        </p:spPr>
        <p:txBody>
          <a:bodyPr/>
          <a:lstStyle/>
          <a:p>
            <a:pPr>
              <a:defRPr/>
            </a:pPr>
            <a:r>
              <a:rPr lang="de-DE" dirty="0" smtClean="0"/>
              <a:t>Küsgen / Ehmer  Potential </a:t>
            </a:r>
            <a:r>
              <a:rPr lang="de-DE" dirty="0" err="1" smtClean="0"/>
              <a:t>for</a:t>
            </a:r>
            <a:r>
              <a:rPr lang="de-DE" dirty="0" smtClean="0"/>
              <a:t> </a:t>
            </a:r>
            <a:r>
              <a:rPr lang="de-DE" dirty="0" err="1" smtClean="0"/>
              <a:t>Privatization</a:t>
            </a:r>
            <a:r>
              <a:rPr lang="de-DE" dirty="0" smtClean="0"/>
              <a:t> </a:t>
            </a:r>
            <a:r>
              <a:rPr lang="de-DE" dirty="0" err="1" smtClean="0"/>
              <a:t>of</a:t>
            </a:r>
            <a:r>
              <a:rPr lang="de-DE" dirty="0" smtClean="0"/>
              <a:t> </a:t>
            </a:r>
            <a:r>
              <a:rPr lang="de-DE" dirty="0" err="1" smtClean="0"/>
              <a:t>regonal</a:t>
            </a:r>
            <a:r>
              <a:rPr lang="de-DE" dirty="0" smtClean="0"/>
              <a:t> </a:t>
            </a:r>
            <a:r>
              <a:rPr lang="de-DE" dirty="0" err="1" smtClean="0"/>
              <a:t>airprots</a:t>
            </a:r>
            <a:r>
              <a:rPr lang="de-DE" dirty="0" smtClean="0"/>
              <a:t> </a:t>
            </a:r>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Current</a:t>
            </a:r>
            <a:r>
              <a:rPr lang="de-DE" dirty="0" smtClean="0"/>
              <a:t> </a:t>
            </a:r>
            <a:r>
              <a:rPr lang="de-DE" dirty="0" err="1" smtClean="0"/>
              <a:t>situation</a:t>
            </a:r>
            <a:r>
              <a:rPr lang="de-DE" dirty="0" smtClean="0"/>
              <a:t> </a:t>
            </a:r>
            <a:endParaRPr lang="de-DE" dirty="0"/>
          </a:p>
        </p:txBody>
      </p:sp>
      <p:sp>
        <p:nvSpPr>
          <p:cNvPr id="3" name="Inhaltsplatzhalter 2"/>
          <p:cNvSpPr>
            <a:spLocks noGrp="1"/>
          </p:cNvSpPr>
          <p:nvPr>
            <p:ph idx="1"/>
          </p:nvPr>
        </p:nvSpPr>
        <p:spPr>
          <a:xfrm>
            <a:off x="457200" y="1999381"/>
            <a:ext cx="8229600" cy="4525963"/>
          </a:xfrm>
        </p:spPr>
        <p:txBody>
          <a:bodyPr/>
          <a:lstStyle/>
          <a:p>
            <a:r>
              <a:rPr lang="en-US" dirty="0" smtClean="0"/>
              <a:t>Most regional airports loss making</a:t>
            </a:r>
          </a:p>
          <a:p>
            <a:r>
              <a:rPr lang="en-US" dirty="0" smtClean="0"/>
              <a:t>Most regional airports in the public hand</a:t>
            </a:r>
          </a:p>
          <a:p>
            <a:r>
              <a:rPr lang="en-US" dirty="0" smtClean="0"/>
              <a:t>Lots of regional airports in remote areas</a:t>
            </a:r>
          </a:p>
        </p:txBody>
      </p:sp>
      <p:sp>
        <p:nvSpPr>
          <p:cNvPr id="6" name="Foliennummernplatzhalter 5"/>
          <p:cNvSpPr>
            <a:spLocks noGrp="1"/>
          </p:cNvSpPr>
          <p:nvPr>
            <p:ph type="sldNum" sz="quarter" idx="12"/>
          </p:nvPr>
        </p:nvSpPr>
        <p:spPr/>
        <p:txBody>
          <a:bodyPr/>
          <a:lstStyle/>
          <a:p>
            <a:pPr>
              <a:defRPr/>
            </a:pPr>
            <a:fld id="{7CE77E17-CCCF-4B45-AE4E-86202FB87F42}" type="slidenum">
              <a:rPr lang="de-DE" smtClean="0"/>
              <a:pPr>
                <a:defRPr/>
              </a:pPr>
              <a:t>6</a:t>
            </a:fld>
            <a:endParaRPr lang="de-DE" dirty="0"/>
          </a:p>
        </p:txBody>
      </p:sp>
      <p:sp>
        <p:nvSpPr>
          <p:cNvPr id="7" name="Fußzeilenplatzhalter 2"/>
          <p:cNvSpPr>
            <a:spLocks noGrp="1"/>
          </p:cNvSpPr>
          <p:nvPr>
            <p:ph type="ftr" sz="quarter" idx="11"/>
          </p:nvPr>
        </p:nvSpPr>
        <p:spPr>
          <a:xfrm>
            <a:off x="1907704" y="6356350"/>
            <a:ext cx="4112096" cy="365125"/>
          </a:xfrm>
        </p:spPr>
        <p:txBody>
          <a:bodyPr/>
          <a:lstStyle/>
          <a:p>
            <a:pPr>
              <a:defRPr/>
            </a:pPr>
            <a:r>
              <a:rPr lang="de-DE" dirty="0" smtClean="0"/>
              <a:t>Küsgen / Ehmer  Potential </a:t>
            </a:r>
            <a:r>
              <a:rPr lang="de-DE" dirty="0" err="1" smtClean="0"/>
              <a:t>for</a:t>
            </a:r>
            <a:r>
              <a:rPr lang="de-DE" dirty="0" smtClean="0"/>
              <a:t> </a:t>
            </a:r>
            <a:r>
              <a:rPr lang="de-DE" dirty="0" err="1" smtClean="0"/>
              <a:t>Privatization</a:t>
            </a:r>
            <a:r>
              <a:rPr lang="de-DE" dirty="0" smtClean="0"/>
              <a:t> </a:t>
            </a:r>
            <a:r>
              <a:rPr lang="de-DE" dirty="0" err="1" smtClean="0"/>
              <a:t>of</a:t>
            </a:r>
            <a:r>
              <a:rPr lang="de-DE" dirty="0" smtClean="0"/>
              <a:t> </a:t>
            </a:r>
            <a:r>
              <a:rPr lang="de-DE" dirty="0" err="1" smtClean="0"/>
              <a:t>regonal</a:t>
            </a:r>
            <a:r>
              <a:rPr lang="de-DE" dirty="0" smtClean="0"/>
              <a:t> </a:t>
            </a:r>
            <a:r>
              <a:rPr lang="de-DE" dirty="0" err="1" smtClean="0"/>
              <a:t>airprots</a:t>
            </a:r>
            <a:r>
              <a:rPr lang="de-DE" dirty="0" smtClean="0"/>
              <a:t> </a:t>
            </a:r>
            <a:endParaRPr lang="de-DE" dirty="0"/>
          </a:p>
        </p:txBody>
      </p:sp>
      <p:sp>
        <p:nvSpPr>
          <p:cNvPr id="8" name="Date Placeholder 2"/>
          <p:cNvSpPr>
            <a:spLocks noGrp="1"/>
          </p:cNvSpPr>
          <p:nvPr>
            <p:ph type="dt" sz="half" idx="10"/>
          </p:nvPr>
        </p:nvSpPr>
        <p:spPr>
          <a:xfrm>
            <a:off x="571500" y="6357938"/>
            <a:ext cx="1552228" cy="365125"/>
          </a:xfrm>
        </p:spPr>
        <p:txBody>
          <a:bodyPr/>
          <a:lstStyle/>
          <a:p>
            <a:pPr>
              <a:defRPr/>
            </a:pPr>
            <a:r>
              <a:rPr lang="en-US" dirty="0" smtClean="0"/>
              <a:t>20/6/2012</a:t>
            </a:r>
            <a:endParaRPr lang="de-D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Reasons</a:t>
            </a:r>
            <a:r>
              <a:rPr lang="en-US" smtClean="0"/>
              <a:t> for </a:t>
            </a:r>
            <a:r>
              <a:rPr lang="en-US" smtClean="0"/>
              <a:t>losses</a:t>
            </a:r>
            <a:endParaRPr lang="en-US"/>
          </a:p>
        </p:txBody>
      </p:sp>
      <p:sp>
        <p:nvSpPr>
          <p:cNvPr id="3" name="Inhaltsplatzhalter 2"/>
          <p:cNvSpPr>
            <a:spLocks noGrp="1"/>
          </p:cNvSpPr>
          <p:nvPr>
            <p:ph idx="1"/>
          </p:nvPr>
        </p:nvSpPr>
        <p:spPr>
          <a:xfrm>
            <a:off x="457200" y="1268760"/>
            <a:ext cx="8229600" cy="4525963"/>
          </a:xfrm>
        </p:spPr>
        <p:txBody>
          <a:bodyPr/>
          <a:lstStyle/>
          <a:p>
            <a:r>
              <a:rPr lang="en-US" dirty="0" smtClean="0"/>
              <a:t>See previous presentations of Tolga </a:t>
            </a:r>
            <a:r>
              <a:rPr lang="en-US" dirty="0" err="1" smtClean="0"/>
              <a:t>Ülkü</a:t>
            </a:r>
            <a:r>
              <a:rPr lang="en-US" dirty="0" smtClean="0"/>
              <a:t> &amp; </a:t>
            </a:r>
            <a:r>
              <a:rPr lang="en-US" dirty="0" err="1" smtClean="0"/>
              <a:t>Branco</a:t>
            </a:r>
            <a:r>
              <a:rPr lang="en-US" dirty="0" smtClean="0"/>
              <a:t> </a:t>
            </a:r>
            <a:r>
              <a:rPr lang="en-US" dirty="0" err="1" smtClean="0"/>
              <a:t>Bubalo</a:t>
            </a:r>
            <a:r>
              <a:rPr lang="en-US" dirty="0" smtClean="0"/>
              <a:t>! Most airports below 1 Mio </a:t>
            </a:r>
            <a:r>
              <a:rPr lang="en-US" dirty="0" err="1" smtClean="0"/>
              <a:t>pax</a:t>
            </a:r>
            <a:r>
              <a:rPr lang="en-US" dirty="0" smtClean="0"/>
              <a:t> produce losses</a:t>
            </a:r>
          </a:p>
          <a:p>
            <a:r>
              <a:rPr lang="en-US" dirty="0" smtClean="0"/>
              <a:t>Not enough traffic</a:t>
            </a:r>
          </a:p>
          <a:p>
            <a:r>
              <a:rPr lang="en-US" dirty="0" smtClean="0"/>
              <a:t>Dependency of a single carrier </a:t>
            </a:r>
            <a:br>
              <a:rPr lang="en-US" dirty="0" smtClean="0"/>
            </a:br>
            <a:r>
              <a:rPr lang="en-US" sz="2800" dirty="0" smtClean="0"/>
              <a:t>– in most cases </a:t>
            </a:r>
            <a:r>
              <a:rPr lang="en-US" sz="2800" dirty="0" err="1" smtClean="0"/>
              <a:t>Ryanair</a:t>
            </a:r>
            <a:r>
              <a:rPr lang="en-US" sz="2800" dirty="0" smtClean="0"/>
              <a:t> </a:t>
            </a:r>
            <a:br>
              <a:rPr lang="en-US" sz="2800" dirty="0" smtClean="0"/>
            </a:br>
            <a:r>
              <a:rPr lang="en-US" sz="2800" dirty="0" smtClean="0"/>
              <a:t>– in some cases a regional airline</a:t>
            </a:r>
          </a:p>
          <a:p>
            <a:r>
              <a:rPr lang="en-US" dirty="0" smtClean="0"/>
              <a:t>Passenger – employee – relation very bad</a:t>
            </a:r>
          </a:p>
          <a:p>
            <a:pPr lvl="1">
              <a:spcBef>
                <a:spcPts val="0"/>
              </a:spcBef>
            </a:pPr>
            <a:r>
              <a:rPr lang="en-US" dirty="0" smtClean="0"/>
              <a:t>Caused by regulation</a:t>
            </a:r>
          </a:p>
          <a:p>
            <a:pPr lvl="1">
              <a:spcBef>
                <a:spcPts val="0"/>
              </a:spcBef>
            </a:pPr>
            <a:r>
              <a:rPr lang="en-US" dirty="0" smtClean="0"/>
              <a:t>Caused by ownership</a:t>
            </a:r>
          </a:p>
          <a:p>
            <a:endParaRPr lang="en-US" dirty="0"/>
          </a:p>
        </p:txBody>
      </p:sp>
      <p:sp>
        <p:nvSpPr>
          <p:cNvPr id="6" name="Foliennummernplatzhalter 5"/>
          <p:cNvSpPr>
            <a:spLocks noGrp="1"/>
          </p:cNvSpPr>
          <p:nvPr>
            <p:ph type="sldNum" sz="quarter" idx="12"/>
          </p:nvPr>
        </p:nvSpPr>
        <p:spPr/>
        <p:txBody>
          <a:bodyPr/>
          <a:lstStyle/>
          <a:p>
            <a:pPr>
              <a:defRPr/>
            </a:pPr>
            <a:fld id="{7CE77E17-CCCF-4B45-AE4E-86202FB87F42}" type="slidenum">
              <a:rPr lang="de-DE" smtClean="0"/>
              <a:pPr>
                <a:defRPr/>
              </a:pPr>
              <a:t>7</a:t>
            </a:fld>
            <a:endParaRPr lang="de-DE" dirty="0"/>
          </a:p>
        </p:txBody>
      </p:sp>
      <p:sp>
        <p:nvSpPr>
          <p:cNvPr id="7" name="Fußzeilenplatzhalter 2"/>
          <p:cNvSpPr>
            <a:spLocks noGrp="1"/>
          </p:cNvSpPr>
          <p:nvPr>
            <p:ph type="ftr" sz="quarter" idx="11"/>
          </p:nvPr>
        </p:nvSpPr>
        <p:spPr>
          <a:xfrm>
            <a:off x="1907704" y="6356350"/>
            <a:ext cx="4112096" cy="365125"/>
          </a:xfrm>
        </p:spPr>
        <p:txBody>
          <a:bodyPr/>
          <a:lstStyle/>
          <a:p>
            <a:pPr>
              <a:defRPr/>
            </a:pPr>
            <a:r>
              <a:rPr lang="en-US" dirty="0" smtClean="0"/>
              <a:t>Küsgen / Ehmer  Potential for Privatization of </a:t>
            </a:r>
            <a:r>
              <a:rPr lang="en-US" dirty="0" err="1" smtClean="0"/>
              <a:t>regonal</a:t>
            </a:r>
            <a:r>
              <a:rPr lang="en-US" dirty="0" smtClean="0"/>
              <a:t> </a:t>
            </a:r>
            <a:r>
              <a:rPr lang="en-US" dirty="0" err="1" smtClean="0"/>
              <a:t>airprots</a:t>
            </a:r>
            <a:r>
              <a:rPr lang="en-US" dirty="0" smtClean="0"/>
              <a:t> </a:t>
            </a:r>
            <a:endParaRPr lang="en-US" dirty="0"/>
          </a:p>
        </p:txBody>
      </p:sp>
      <p:sp>
        <p:nvSpPr>
          <p:cNvPr id="8" name="Date Placeholder 2"/>
          <p:cNvSpPr>
            <a:spLocks noGrp="1"/>
          </p:cNvSpPr>
          <p:nvPr>
            <p:ph type="dt" sz="half" idx="10"/>
          </p:nvPr>
        </p:nvSpPr>
        <p:spPr>
          <a:xfrm>
            <a:off x="571500" y="6357938"/>
            <a:ext cx="1552228" cy="365125"/>
          </a:xfrm>
        </p:spPr>
        <p:txBody>
          <a:bodyPr/>
          <a:lstStyle/>
          <a:p>
            <a:pPr>
              <a:defRPr/>
            </a:pPr>
            <a:r>
              <a:rPr lang="en-US" dirty="0" smtClean="0"/>
              <a:t>20/6/2012</a:t>
            </a:r>
            <a:endParaRPr lang="de-D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Reasons</a:t>
            </a:r>
            <a:r>
              <a:rPr lang="de-DE" dirty="0" smtClean="0"/>
              <a:t> </a:t>
            </a:r>
            <a:r>
              <a:rPr lang="de-DE" dirty="0" err="1" smtClean="0"/>
              <a:t>for</a:t>
            </a:r>
            <a:r>
              <a:rPr lang="de-DE" dirty="0" smtClean="0"/>
              <a:t> </a:t>
            </a:r>
            <a:r>
              <a:rPr lang="de-DE" dirty="0" err="1" smtClean="0"/>
              <a:t>losses</a:t>
            </a:r>
            <a:endParaRPr lang="de-DE" dirty="0"/>
          </a:p>
        </p:txBody>
      </p:sp>
      <p:sp>
        <p:nvSpPr>
          <p:cNvPr id="6" name="Foliennummernplatzhalter 5"/>
          <p:cNvSpPr>
            <a:spLocks noGrp="1"/>
          </p:cNvSpPr>
          <p:nvPr>
            <p:ph type="sldNum" sz="quarter" idx="12"/>
          </p:nvPr>
        </p:nvSpPr>
        <p:spPr/>
        <p:txBody>
          <a:bodyPr/>
          <a:lstStyle/>
          <a:p>
            <a:pPr>
              <a:defRPr/>
            </a:pPr>
            <a:fld id="{7CE77E17-CCCF-4B45-AE4E-86202FB87F42}" type="slidenum">
              <a:rPr lang="de-DE" smtClean="0"/>
              <a:pPr>
                <a:defRPr/>
              </a:pPr>
              <a:t>8</a:t>
            </a:fld>
            <a:endParaRPr lang="de-DE" dirty="0"/>
          </a:p>
        </p:txBody>
      </p:sp>
      <p:pic>
        <p:nvPicPr>
          <p:cNvPr id="7" name="Picture 3"/>
          <p:cNvPicPr>
            <a:picLocks noChangeAspect="1" noChangeArrowheads="1"/>
          </p:cNvPicPr>
          <p:nvPr/>
        </p:nvPicPr>
        <p:blipFill>
          <a:blip r:embed="rId2" cstate="print"/>
          <a:srcRect/>
          <a:stretch>
            <a:fillRect/>
          </a:stretch>
        </p:blipFill>
        <p:spPr bwMode="auto">
          <a:xfrm>
            <a:off x="1115616" y="1340768"/>
            <a:ext cx="6973887" cy="5013325"/>
          </a:xfrm>
          <a:prstGeom prst="rect">
            <a:avLst/>
          </a:prstGeom>
          <a:noFill/>
          <a:ln w="9525">
            <a:noFill/>
            <a:miter lim="800000"/>
            <a:headEnd/>
            <a:tailEnd/>
          </a:ln>
        </p:spPr>
      </p:pic>
      <p:sp>
        <p:nvSpPr>
          <p:cNvPr id="8" name="Fußzeilenplatzhalter 2"/>
          <p:cNvSpPr>
            <a:spLocks noGrp="1"/>
          </p:cNvSpPr>
          <p:nvPr>
            <p:ph type="ftr" sz="quarter" idx="11"/>
          </p:nvPr>
        </p:nvSpPr>
        <p:spPr>
          <a:xfrm>
            <a:off x="1907704" y="6356350"/>
            <a:ext cx="4112096" cy="365125"/>
          </a:xfrm>
        </p:spPr>
        <p:txBody>
          <a:bodyPr/>
          <a:lstStyle/>
          <a:p>
            <a:pPr>
              <a:defRPr/>
            </a:pPr>
            <a:r>
              <a:rPr lang="de-DE" dirty="0" smtClean="0"/>
              <a:t>Küsgen / Ehmer  Potential </a:t>
            </a:r>
            <a:r>
              <a:rPr lang="de-DE" dirty="0" err="1" smtClean="0"/>
              <a:t>for</a:t>
            </a:r>
            <a:r>
              <a:rPr lang="de-DE" dirty="0" smtClean="0"/>
              <a:t> </a:t>
            </a:r>
            <a:r>
              <a:rPr lang="de-DE" dirty="0" err="1" smtClean="0"/>
              <a:t>Privatization</a:t>
            </a:r>
            <a:r>
              <a:rPr lang="de-DE" dirty="0" smtClean="0"/>
              <a:t> </a:t>
            </a:r>
            <a:r>
              <a:rPr lang="de-DE" dirty="0" err="1" smtClean="0"/>
              <a:t>of</a:t>
            </a:r>
            <a:r>
              <a:rPr lang="de-DE" dirty="0" smtClean="0"/>
              <a:t> </a:t>
            </a:r>
            <a:r>
              <a:rPr lang="de-DE" dirty="0" err="1" smtClean="0"/>
              <a:t>regonal</a:t>
            </a:r>
            <a:r>
              <a:rPr lang="de-DE" dirty="0" smtClean="0"/>
              <a:t> </a:t>
            </a:r>
            <a:r>
              <a:rPr lang="de-DE" dirty="0" err="1" smtClean="0"/>
              <a:t>airprots</a:t>
            </a:r>
            <a:r>
              <a:rPr lang="de-DE" dirty="0" smtClean="0"/>
              <a:t> </a:t>
            </a:r>
            <a:endParaRPr lang="de-DE" dirty="0"/>
          </a:p>
        </p:txBody>
      </p:sp>
      <p:sp>
        <p:nvSpPr>
          <p:cNvPr id="9" name="Date Placeholder 2"/>
          <p:cNvSpPr>
            <a:spLocks noGrp="1"/>
          </p:cNvSpPr>
          <p:nvPr>
            <p:ph type="dt" sz="half" idx="10"/>
          </p:nvPr>
        </p:nvSpPr>
        <p:spPr>
          <a:xfrm>
            <a:off x="571500" y="6357938"/>
            <a:ext cx="1552228" cy="365125"/>
          </a:xfrm>
        </p:spPr>
        <p:txBody>
          <a:bodyPr/>
          <a:lstStyle/>
          <a:p>
            <a:pPr>
              <a:defRPr/>
            </a:pPr>
            <a:r>
              <a:rPr lang="en-US" dirty="0" smtClean="0"/>
              <a:t>20/6/2012</a:t>
            </a:r>
            <a:endParaRPr lang="de-DE"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Foliennummernplatzhalter 4"/>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fld id="{0C69B38C-7B8A-4ED8-9873-303DC4DE6F85}" type="slidenum">
              <a:rPr lang="en-GB" sz="1200">
                <a:solidFill>
                  <a:schemeClr val="tx1">
                    <a:tint val="75000"/>
                  </a:schemeClr>
                </a:solidFill>
                <a:latin typeface="+mn-lt"/>
                <a:cs typeface="+mn-cs"/>
              </a:rPr>
              <a:pPr algn="ctr" fontAlgn="auto">
                <a:spcBef>
                  <a:spcPts val="0"/>
                </a:spcBef>
                <a:spcAft>
                  <a:spcPts val="0"/>
                </a:spcAft>
                <a:defRPr/>
              </a:pPr>
              <a:t>9</a:t>
            </a:fld>
            <a:endParaRPr lang="en-GB" sz="1200">
              <a:solidFill>
                <a:schemeClr val="tx1">
                  <a:tint val="75000"/>
                </a:schemeClr>
              </a:solidFill>
              <a:latin typeface="+mn-lt"/>
              <a:cs typeface="+mn-cs"/>
            </a:endParaRPr>
          </a:p>
        </p:txBody>
      </p:sp>
      <p:pic>
        <p:nvPicPr>
          <p:cNvPr id="90115" name="Picture 3"/>
          <p:cNvPicPr>
            <a:picLocks noChangeAspect="1" noChangeArrowheads="1"/>
          </p:cNvPicPr>
          <p:nvPr/>
        </p:nvPicPr>
        <p:blipFill>
          <a:blip r:embed="rId3" cstate="print"/>
          <a:srcRect/>
          <a:stretch>
            <a:fillRect/>
          </a:stretch>
        </p:blipFill>
        <p:spPr bwMode="auto">
          <a:xfrm>
            <a:off x="347117" y="980728"/>
            <a:ext cx="7969299" cy="5475826"/>
          </a:xfrm>
          <a:prstGeom prst="rect">
            <a:avLst/>
          </a:prstGeom>
          <a:noFill/>
          <a:ln w="9525">
            <a:noFill/>
            <a:miter lim="800000"/>
            <a:headEnd/>
            <a:tailEnd/>
          </a:ln>
        </p:spPr>
      </p:pic>
      <p:sp>
        <p:nvSpPr>
          <p:cNvPr id="90116" name="Rectangle 4"/>
          <p:cNvSpPr>
            <a:spLocks noGrp="1" noChangeArrowheads="1"/>
          </p:cNvSpPr>
          <p:nvPr>
            <p:ph type="title" idx="4294967295"/>
          </p:nvPr>
        </p:nvSpPr>
        <p:spPr>
          <a:xfrm>
            <a:off x="963613" y="328613"/>
            <a:ext cx="5562600" cy="268287"/>
          </a:xfrm>
        </p:spPr>
        <p:txBody>
          <a:bodyPr lIns="0" tIns="0" rIns="0" bIns="0"/>
          <a:lstStyle/>
          <a:p>
            <a:r>
              <a:rPr lang="en-GB"/>
              <a:t>Examples on seasonality</a:t>
            </a:r>
          </a:p>
        </p:txBody>
      </p:sp>
      <p:sp>
        <p:nvSpPr>
          <p:cNvPr id="5" name="Fußzeilenplatzhalter 2"/>
          <p:cNvSpPr>
            <a:spLocks noGrp="1"/>
          </p:cNvSpPr>
          <p:nvPr>
            <p:ph type="ftr" sz="quarter" idx="11"/>
          </p:nvPr>
        </p:nvSpPr>
        <p:spPr>
          <a:xfrm>
            <a:off x="1907704" y="6356350"/>
            <a:ext cx="4112096" cy="365125"/>
          </a:xfrm>
        </p:spPr>
        <p:txBody>
          <a:bodyPr/>
          <a:lstStyle/>
          <a:p>
            <a:pPr>
              <a:defRPr/>
            </a:pPr>
            <a:r>
              <a:rPr lang="de-DE" dirty="0" smtClean="0"/>
              <a:t>Küsgen / Ehmer  Potential </a:t>
            </a:r>
            <a:r>
              <a:rPr lang="de-DE" dirty="0" err="1" smtClean="0"/>
              <a:t>for</a:t>
            </a:r>
            <a:r>
              <a:rPr lang="de-DE" dirty="0" smtClean="0"/>
              <a:t> </a:t>
            </a:r>
            <a:r>
              <a:rPr lang="de-DE" dirty="0" err="1" smtClean="0"/>
              <a:t>Privatization</a:t>
            </a:r>
            <a:r>
              <a:rPr lang="de-DE" dirty="0" smtClean="0"/>
              <a:t> </a:t>
            </a:r>
            <a:r>
              <a:rPr lang="de-DE" dirty="0" err="1" smtClean="0"/>
              <a:t>of</a:t>
            </a:r>
            <a:r>
              <a:rPr lang="de-DE" dirty="0" smtClean="0"/>
              <a:t> </a:t>
            </a:r>
            <a:r>
              <a:rPr lang="de-DE" dirty="0" err="1" smtClean="0"/>
              <a:t>regonal</a:t>
            </a:r>
            <a:r>
              <a:rPr lang="de-DE" dirty="0" smtClean="0"/>
              <a:t> </a:t>
            </a:r>
            <a:r>
              <a:rPr lang="de-DE" dirty="0" err="1" smtClean="0"/>
              <a:t>airprots</a:t>
            </a:r>
            <a:r>
              <a:rPr lang="de-DE" dirty="0" smtClean="0"/>
              <a:t> </a:t>
            </a:r>
            <a:endParaRPr lang="de-DE" dirty="0"/>
          </a:p>
        </p:txBody>
      </p:sp>
      <p:sp>
        <p:nvSpPr>
          <p:cNvPr id="6" name="Date Placeholder 2"/>
          <p:cNvSpPr>
            <a:spLocks noGrp="1"/>
          </p:cNvSpPr>
          <p:nvPr>
            <p:ph type="dt" sz="half" idx="10"/>
          </p:nvPr>
        </p:nvSpPr>
        <p:spPr>
          <a:xfrm>
            <a:off x="571500" y="6357938"/>
            <a:ext cx="1552228" cy="365125"/>
          </a:xfrm>
        </p:spPr>
        <p:txBody>
          <a:bodyPr/>
          <a:lstStyle/>
          <a:p>
            <a:pPr>
              <a:defRPr/>
            </a:pPr>
            <a:r>
              <a:rPr lang="en-US" dirty="0" smtClean="0"/>
              <a:t>20/6/2012</a:t>
            </a:r>
            <a:endParaRPr lang="de-D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2019</Words>
  <Application>Microsoft Office PowerPoint</Application>
  <PresentationFormat>Bildschirmpräsentation (4:3)</PresentationFormat>
  <Paragraphs>506</Paragraphs>
  <Slides>38</Slides>
  <Notes>26</Notes>
  <HiddenSlides>14</HiddenSlides>
  <MMClips>0</MMClips>
  <ScaleCrop>false</ScaleCrop>
  <HeadingPairs>
    <vt:vector size="4" baseType="variant">
      <vt:variant>
        <vt:lpstr>Design</vt:lpstr>
      </vt:variant>
      <vt:variant>
        <vt:i4>2</vt:i4>
      </vt:variant>
      <vt:variant>
        <vt:lpstr>Folientitel</vt:lpstr>
      </vt:variant>
      <vt:variant>
        <vt:i4>38</vt:i4>
      </vt:variant>
    </vt:vector>
  </HeadingPairs>
  <TitlesOfParts>
    <vt:vector size="40" baseType="lpstr">
      <vt:lpstr>Office Theme</vt:lpstr>
      <vt:lpstr>1_Office Theme</vt:lpstr>
      <vt:lpstr>Folie 1</vt:lpstr>
      <vt:lpstr>Content</vt:lpstr>
      <vt:lpstr>What is defined a regional airport?</vt:lpstr>
      <vt:lpstr>Definition of Potential</vt:lpstr>
      <vt:lpstr>Placement of the topic in the context of regional airports</vt:lpstr>
      <vt:lpstr>Current situation </vt:lpstr>
      <vt:lpstr>Reasons for losses</vt:lpstr>
      <vt:lpstr>Reasons for losses</vt:lpstr>
      <vt:lpstr>Examples on seasonality</vt:lpstr>
      <vt:lpstr>Not enough traffic: European comparison of airport density – airports per km²</vt:lpstr>
      <vt:lpstr>Folie 11</vt:lpstr>
      <vt:lpstr>Dependancy of a single carrier</vt:lpstr>
      <vt:lpstr>Decisions to Create Potential</vt:lpstr>
      <vt:lpstr>Non-Aviation</vt:lpstr>
      <vt:lpstr>Non-Aviation Sector</vt:lpstr>
      <vt:lpstr>Business Fields in non-aviation</vt:lpstr>
      <vt:lpstr>Cooperations with other airports</vt:lpstr>
      <vt:lpstr>Cooperation strategies</vt:lpstr>
      <vt:lpstr>Privatization</vt:lpstr>
      <vt:lpstr>Ways of Privatization</vt:lpstr>
      <vt:lpstr>Interest Groups</vt:lpstr>
      <vt:lpstr>Why Selling a Regional Airport? </vt:lpstr>
      <vt:lpstr>Economic Factor  (Regional) Airport</vt:lpstr>
      <vt:lpstr>Importance for the Region</vt:lpstr>
      <vt:lpstr>Job motor or infrastructure?</vt:lpstr>
      <vt:lpstr>Pro</vt:lpstr>
      <vt:lpstr>Contra</vt:lpstr>
      <vt:lpstr>Summary</vt:lpstr>
      <vt:lpstr>Summary</vt:lpstr>
      <vt:lpstr>Thank you for your attention.</vt:lpstr>
      <vt:lpstr>Failed capacity increase</vt:lpstr>
      <vt:lpstr>Ethiad at Hahn</vt:lpstr>
      <vt:lpstr>Rhein-Main Area</vt:lpstr>
      <vt:lpstr>Folie 34</vt:lpstr>
      <vt:lpstr>Shareholders</vt:lpstr>
      <vt:lpstr>Influencing factors</vt:lpstr>
      <vt:lpstr>Folie 37</vt:lpstr>
      <vt:lpstr>Folie 38</vt:lpstr>
    </vt:vector>
  </TitlesOfParts>
  <Company>Brot-GMBH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Nils Küsgen</dc:creator>
  <cp:lastModifiedBy>Ehmer</cp:lastModifiedBy>
  <cp:revision>243</cp:revision>
  <dcterms:created xsi:type="dcterms:W3CDTF">2010-10-01T14:58:45Z</dcterms:created>
  <dcterms:modified xsi:type="dcterms:W3CDTF">2012-06-20T08:49:02Z</dcterms:modified>
</cp:coreProperties>
</file>